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2" r:id="rId2"/>
    <p:sldId id="287" r:id="rId3"/>
    <p:sldId id="274" r:id="rId4"/>
    <p:sldId id="273" r:id="rId5"/>
    <p:sldId id="264" r:id="rId6"/>
    <p:sldId id="279" r:id="rId7"/>
    <p:sldId id="288" r:id="rId8"/>
    <p:sldId id="278" r:id="rId9"/>
    <p:sldId id="275" r:id="rId10"/>
    <p:sldId id="28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Amaya" initials="VA" lastIdx="1" clrIdx="0">
    <p:extLst>
      <p:ext uri="{19B8F6BF-5375-455C-9EA6-DF929625EA0E}">
        <p15:presenceInfo xmlns:p15="http://schemas.microsoft.com/office/powerpoint/2012/main" userId="7a0a7c4e21c038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0F1BC-5953-42A2-8436-BAD401EE84DE}" v="338" dt="2021-12-09T10:40:37.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45" autoAdjust="0"/>
    <p:restoredTop sz="56639" autoAdjust="0"/>
  </p:normalViewPr>
  <p:slideViewPr>
    <p:cSldViewPr snapToGrid="0" snapToObjects="1">
      <p:cViewPr varScale="1">
        <p:scale>
          <a:sx n="48" d="100"/>
          <a:sy n="48" d="100"/>
        </p:scale>
        <p:origin x="974"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2:30.861"/>
    </inkml:context>
    <inkml:brush xml:id="br0">
      <inkml:brushProperty name="width" value="0.05" units="cm"/>
      <inkml:brushProperty name="height" value="0.05" units="cm"/>
      <inkml:brushProperty name="color" value="#66CC00"/>
    </inkml:brush>
  </inkml:definitions>
  <inkml:trace contextRef="#ctx0" brushRef="#br0">1 0 24575,'1363'0'-1365,"-1352"0"-5461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2:39.437"/>
    </inkml:context>
    <inkml:brush xml:id="br0">
      <inkml:brushProperty name="width" value="0.05" units="cm"/>
      <inkml:brushProperty name="height" value="0.05" units="cm"/>
      <inkml:brushProperty name="color" value="#66CC00"/>
    </inkml:brush>
  </inkml:definitions>
  <inkml:trace contextRef="#ctx0" brushRef="#br0">1 0 24575,'1'1'0,"-1"-1"0,1 1 0,0-1 0,0 1 0,0 0 0,-1-1 0,1 1 0,0 0 0,-1 0 0,1-1 0,-1 1 0,1 0 0,-1 0 0,1 0 0,-1 0 0,1 0 0,-1 0 0,0 0 0,1 0 0,-1 0 0,0 0 0,0 0 0,0 0 0,0 0 0,0 0 0,0 1 0,1 34 0,-1-31 0,0 1042 0,2-1023-1365,1-16-5461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31.055"/>
    </inkml:context>
    <inkml:brush xml:id="br0">
      <inkml:brushProperty name="width" value="0.05" units="cm"/>
      <inkml:brushProperty name="height" value="0.05" units="cm"/>
      <inkml:brushProperty name="color" value="#E71224"/>
    </inkml:brush>
  </inkml:definitions>
  <inkml:trace contextRef="#ctx0" brushRef="#br0">13 0 24575,'2'100'0,"-4"105"0,-3-159 0,-3 67 0,21 99 0,-13 26-1365,0-227-5461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41.387"/>
    </inkml:context>
    <inkml:brush xml:id="br0">
      <inkml:brushProperty name="width" value="0.05" units="cm"/>
      <inkml:brushProperty name="height" value="0.05" units="cm"/>
      <inkml:brushProperty name="color" value="#E71224"/>
    </inkml:brush>
  </inkml:definitions>
  <inkml:trace contextRef="#ctx0" brushRef="#br0">0 15 24575,'135'-3'0,"140"6"0,-228 2 0,65 3 0,-82-8 0,14 0 0,84-10 0,-82 5 0,1 2 0,78 5 0,-28 1 0,76-16 0,-96 12-1365,-65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47.628"/>
    </inkml:context>
    <inkml:brush xml:id="br0">
      <inkml:brushProperty name="width" value="0.05" units="cm"/>
      <inkml:brushProperty name="height" value="0.05" units="cm"/>
      <inkml:brushProperty name="color" value="#E71224"/>
    </inkml:brush>
  </inkml:definitions>
  <inkml:trace contextRef="#ctx0" brushRef="#br0">1 1 24575,'0'3'0,"0"40"0,1 0 0,8 44 0,-6-63 0,-2 1 0,-1 1 0,0-1 0,-7 33 0,0 45 0,7 426 0,2-505-1365,1-16-5461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88B64-4A9C-D042-8443-E9FAACD15C52}"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27987-8334-724A-8AA1-A18D1F5046A1}" type="slidenum">
              <a:rPr lang="en-US" smtClean="0"/>
              <a:t>‹#›</a:t>
            </a:fld>
            <a:endParaRPr lang="en-US"/>
          </a:p>
        </p:txBody>
      </p:sp>
    </p:spTree>
    <p:extLst>
      <p:ext uri="{BB962C8B-B14F-4D97-AF65-F5344CB8AC3E}">
        <p14:creationId xmlns:p14="http://schemas.microsoft.com/office/powerpoint/2010/main" val="114141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a:t>
            </a:fld>
            <a:endParaRPr lang="en-US"/>
          </a:p>
        </p:txBody>
      </p:sp>
    </p:spTree>
    <p:extLst>
      <p:ext uri="{BB962C8B-B14F-4D97-AF65-F5344CB8AC3E}">
        <p14:creationId xmlns:p14="http://schemas.microsoft.com/office/powerpoint/2010/main" val="26374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2</a:t>
            </a:fld>
            <a:endParaRPr lang="en-US"/>
          </a:p>
        </p:txBody>
      </p:sp>
    </p:spTree>
    <p:extLst>
      <p:ext uri="{BB962C8B-B14F-4D97-AF65-F5344CB8AC3E}">
        <p14:creationId xmlns:p14="http://schemas.microsoft.com/office/powerpoint/2010/main" val="368474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3</a:t>
            </a:fld>
            <a:endParaRPr lang="en-US"/>
          </a:p>
        </p:txBody>
      </p:sp>
    </p:spTree>
    <p:extLst>
      <p:ext uri="{BB962C8B-B14F-4D97-AF65-F5344CB8AC3E}">
        <p14:creationId xmlns:p14="http://schemas.microsoft.com/office/powerpoint/2010/main" val="416473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4</a:t>
            </a:fld>
            <a:endParaRPr lang="en-US"/>
          </a:p>
        </p:txBody>
      </p:sp>
    </p:spTree>
    <p:extLst>
      <p:ext uri="{BB962C8B-B14F-4D97-AF65-F5344CB8AC3E}">
        <p14:creationId xmlns:p14="http://schemas.microsoft.com/office/powerpoint/2010/main" val="104836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5</a:t>
            </a:fld>
            <a:endParaRPr lang="en-US"/>
          </a:p>
        </p:txBody>
      </p:sp>
    </p:spTree>
    <p:extLst>
      <p:ext uri="{BB962C8B-B14F-4D97-AF65-F5344CB8AC3E}">
        <p14:creationId xmlns:p14="http://schemas.microsoft.com/office/powerpoint/2010/main" val="112754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b="0" dirty="0">
              <a:effectLst/>
            </a:endParaRPr>
          </a:p>
        </p:txBody>
      </p:sp>
      <p:sp>
        <p:nvSpPr>
          <p:cNvPr id="4" name="Slide Number Placeholder 3"/>
          <p:cNvSpPr>
            <a:spLocks noGrp="1"/>
          </p:cNvSpPr>
          <p:nvPr>
            <p:ph type="sldNum" sz="quarter" idx="5"/>
          </p:nvPr>
        </p:nvSpPr>
        <p:spPr/>
        <p:txBody>
          <a:bodyPr/>
          <a:lstStyle/>
          <a:p>
            <a:fld id="{6D127987-8334-724A-8AA1-A18D1F5046A1}" type="slidenum">
              <a:rPr lang="en-US" smtClean="0"/>
              <a:t>6</a:t>
            </a:fld>
            <a:endParaRPr lang="en-US"/>
          </a:p>
        </p:txBody>
      </p:sp>
    </p:spTree>
    <p:extLst>
      <p:ext uri="{BB962C8B-B14F-4D97-AF65-F5344CB8AC3E}">
        <p14:creationId xmlns:p14="http://schemas.microsoft.com/office/powerpoint/2010/main" val="55338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8</a:t>
            </a:fld>
            <a:endParaRPr lang="en-US"/>
          </a:p>
        </p:txBody>
      </p:sp>
    </p:spTree>
    <p:extLst>
      <p:ext uri="{BB962C8B-B14F-4D97-AF65-F5344CB8AC3E}">
        <p14:creationId xmlns:p14="http://schemas.microsoft.com/office/powerpoint/2010/main" val="297675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9</a:t>
            </a:fld>
            <a:endParaRPr lang="en-US"/>
          </a:p>
        </p:txBody>
      </p:sp>
    </p:spTree>
    <p:extLst>
      <p:ext uri="{BB962C8B-B14F-4D97-AF65-F5344CB8AC3E}">
        <p14:creationId xmlns:p14="http://schemas.microsoft.com/office/powerpoint/2010/main" val="158073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10</a:t>
            </a:fld>
            <a:endParaRPr lang="en-US"/>
          </a:p>
        </p:txBody>
      </p:sp>
    </p:spTree>
    <p:extLst>
      <p:ext uri="{BB962C8B-B14F-4D97-AF65-F5344CB8AC3E}">
        <p14:creationId xmlns:p14="http://schemas.microsoft.com/office/powerpoint/2010/main" val="974858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40C418-1012-C542-8B4B-F23B3CDFC242}"/>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13DC7-C078-E844-A09C-ABC3ED860CE4}"/>
              </a:ext>
            </a:extLst>
          </p:cNvPr>
          <p:cNvSpPr>
            <a:spLocks noGrp="1"/>
          </p:cNvSpPr>
          <p:nvPr>
            <p:ph type="title" hasCustomPrompt="1"/>
          </p:nvPr>
        </p:nvSpPr>
        <p:spPr>
          <a:xfrm>
            <a:off x="857706" y="1872332"/>
            <a:ext cx="10515600" cy="1325563"/>
          </a:xfrm>
        </p:spPr>
        <p:txBody>
          <a:bodyPr/>
          <a:lstStyle>
            <a:lvl1pPr algn="ctr">
              <a:defRPr b="1">
                <a:latin typeface="Times New Roman" panose="02020603050405020304" pitchFamily="18" charset="0"/>
                <a:cs typeface="Times New Roman" panose="02020603050405020304" pitchFamily="18" charset="0"/>
              </a:defRPr>
            </a:lvl1pPr>
          </a:lstStyle>
          <a:p>
            <a:r>
              <a:rPr lang="en-US" dirty="0"/>
              <a:t>TITLE</a:t>
            </a:r>
          </a:p>
        </p:txBody>
      </p:sp>
      <p:sp>
        <p:nvSpPr>
          <p:cNvPr id="3" name="Text Placeholder 2">
            <a:extLst>
              <a:ext uri="{FF2B5EF4-FFF2-40B4-BE49-F238E27FC236}">
                <a16:creationId xmlns:a16="http://schemas.microsoft.com/office/drawing/2014/main" id="{D57EE4AB-1B52-2340-BF28-6B9AD517BA90}"/>
              </a:ext>
            </a:extLst>
          </p:cNvPr>
          <p:cNvSpPr>
            <a:spLocks noGrp="1"/>
          </p:cNvSpPr>
          <p:nvPr>
            <p:ph type="body" idx="1" hasCustomPrompt="1"/>
          </p:nvPr>
        </p:nvSpPr>
        <p:spPr>
          <a:xfrm>
            <a:off x="854530" y="3197895"/>
            <a:ext cx="10515600" cy="1325563"/>
          </a:xfrm>
        </p:spPr>
        <p:txBody>
          <a:bodyPr anchor="b">
            <a:noAutofit/>
          </a:bodyPr>
          <a:lstStyle>
            <a:lvl1pPr marL="0" indent="0" algn="ctr">
              <a:lnSpc>
                <a:spcPct val="100000"/>
              </a:lnSpc>
              <a:buNone/>
              <a:defRPr sz="3000" b="0">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School</a:t>
            </a:r>
          </a:p>
        </p:txBody>
      </p:sp>
      <p:sp>
        <p:nvSpPr>
          <p:cNvPr id="5" name="Text Placeholder 4">
            <a:extLst>
              <a:ext uri="{FF2B5EF4-FFF2-40B4-BE49-F238E27FC236}">
                <a16:creationId xmlns:a16="http://schemas.microsoft.com/office/drawing/2014/main" id="{12E3CF9C-B963-3540-A6B4-E031BF019C0F}"/>
              </a:ext>
            </a:extLst>
          </p:cNvPr>
          <p:cNvSpPr>
            <a:spLocks noGrp="1"/>
          </p:cNvSpPr>
          <p:nvPr>
            <p:ph type="body" sz="quarter" idx="3" hasCustomPrompt="1"/>
          </p:nvPr>
        </p:nvSpPr>
        <p:spPr>
          <a:xfrm>
            <a:off x="3520736" y="4552032"/>
            <a:ext cx="5183188" cy="823912"/>
          </a:xfrm>
        </p:spPr>
        <p:txBody>
          <a:bodyPr anchor="b"/>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Conference</a:t>
            </a:r>
          </a:p>
        </p:txBody>
      </p:sp>
      <p:sp>
        <p:nvSpPr>
          <p:cNvPr id="7" name="Date Placeholder 6">
            <a:extLst>
              <a:ext uri="{FF2B5EF4-FFF2-40B4-BE49-F238E27FC236}">
                <a16:creationId xmlns:a16="http://schemas.microsoft.com/office/drawing/2014/main" id="{AAAAFDEE-948E-4446-BDE8-526CD2B5AE8D}"/>
              </a:ext>
            </a:extLst>
          </p:cNvPr>
          <p:cNvSpPr>
            <a:spLocks noGrp="1"/>
          </p:cNvSpPr>
          <p:nvPr>
            <p:ph type="dt" sz="half" idx="10"/>
          </p:nvPr>
        </p:nvSpPr>
        <p:spPr/>
        <p:txBody>
          <a:bodyPr/>
          <a:lstStyle/>
          <a:p>
            <a:fld id="{EDC4F30A-7E22-CB4E-91A2-012FD870FDD5}" type="datetime1">
              <a:rPr lang="en-US" smtClean="0"/>
              <a:t>11/25/2023</a:t>
            </a:fld>
            <a:endParaRPr lang="en-US"/>
          </a:p>
        </p:txBody>
      </p:sp>
      <p:sp>
        <p:nvSpPr>
          <p:cNvPr id="8" name="Footer Placeholder 7">
            <a:extLst>
              <a:ext uri="{FF2B5EF4-FFF2-40B4-BE49-F238E27FC236}">
                <a16:creationId xmlns:a16="http://schemas.microsoft.com/office/drawing/2014/main" id="{27F569A4-445D-0A49-8ABD-75D492603554}"/>
              </a:ext>
            </a:extLst>
          </p:cNvPr>
          <p:cNvSpPr>
            <a:spLocks noGrp="1"/>
          </p:cNvSpPr>
          <p:nvPr>
            <p:ph type="ftr" sz="quarter" idx="11"/>
          </p:nvPr>
        </p:nvSpPr>
        <p:spPr/>
        <p:txBody>
          <a:bodyPr/>
          <a:lstStyle/>
          <a:p>
            <a:endParaRPr lang="en-US"/>
          </a:p>
        </p:txBody>
      </p:sp>
      <p:pic>
        <p:nvPicPr>
          <p:cNvPr id="10" name="Picture 9" descr="A close up of a logo&#10;&#10;Description automatically generated">
            <a:extLst>
              <a:ext uri="{FF2B5EF4-FFF2-40B4-BE49-F238E27FC236}">
                <a16:creationId xmlns:a16="http://schemas.microsoft.com/office/drawing/2014/main" id="{BD071624-6A52-6F42-AF41-2579C454DEA7}"/>
              </a:ext>
            </a:extLst>
          </p:cNvPr>
          <p:cNvPicPr>
            <a:picLocks noChangeAspect="1"/>
          </p:cNvPicPr>
          <p:nvPr userDrawn="1"/>
        </p:nvPicPr>
        <p:blipFill>
          <a:blip r:embed="rId2"/>
          <a:stretch>
            <a:fillRect/>
          </a:stretch>
        </p:blipFill>
        <p:spPr>
          <a:xfrm>
            <a:off x="9592619" y="0"/>
            <a:ext cx="1783863" cy="1783863"/>
          </a:xfrm>
          <a:prstGeom prst="rect">
            <a:avLst/>
          </a:prstGeom>
        </p:spPr>
      </p:pic>
      <p:pic>
        <p:nvPicPr>
          <p:cNvPr id="11" name="Picture 10" descr="A picture containing food, drawing, shirt&#10;&#10;Description automatically generated">
            <a:extLst>
              <a:ext uri="{FF2B5EF4-FFF2-40B4-BE49-F238E27FC236}">
                <a16:creationId xmlns:a16="http://schemas.microsoft.com/office/drawing/2014/main" id="{CE876928-13DC-2448-8BEF-C95A78F1ACAC}"/>
              </a:ext>
            </a:extLst>
          </p:cNvPr>
          <p:cNvPicPr>
            <a:picLocks noChangeAspect="1"/>
          </p:cNvPicPr>
          <p:nvPr userDrawn="1"/>
        </p:nvPicPr>
        <p:blipFill>
          <a:blip r:embed="rId3"/>
          <a:stretch>
            <a:fillRect/>
          </a:stretch>
        </p:blipFill>
        <p:spPr>
          <a:xfrm>
            <a:off x="854530" y="260848"/>
            <a:ext cx="1783862" cy="1262166"/>
          </a:xfrm>
          <a:prstGeom prst="rect">
            <a:avLst/>
          </a:prstGeom>
        </p:spPr>
      </p:pic>
    </p:spTree>
    <p:extLst>
      <p:ext uri="{BB962C8B-B14F-4D97-AF65-F5344CB8AC3E}">
        <p14:creationId xmlns:p14="http://schemas.microsoft.com/office/powerpoint/2010/main" val="152459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food, drawing, shirt&#10;&#10;Description automatically generated">
            <a:extLst>
              <a:ext uri="{FF2B5EF4-FFF2-40B4-BE49-F238E27FC236}">
                <a16:creationId xmlns:a16="http://schemas.microsoft.com/office/drawing/2014/main" id="{7D603C79-BB75-1141-84D9-90417BB248DB}"/>
              </a:ext>
            </a:extLst>
          </p:cNvPr>
          <p:cNvPicPr>
            <a:picLocks noChangeAspect="1"/>
          </p:cNvPicPr>
          <p:nvPr userDrawn="1"/>
        </p:nvPicPr>
        <p:blipFill rotWithShape="1">
          <a:blip r:embed="rId2"/>
          <a:srcRect t="62423" b="-1"/>
          <a:stretch/>
        </p:blipFill>
        <p:spPr>
          <a:xfrm>
            <a:off x="11072781" y="6512168"/>
            <a:ext cx="1056939" cy="281023"/>
          </a:xfrm>
          <a:prstGeom prst="rect">
            <a:avLst/>
          </a:prstGeom>
        </p:spPr>
      </p:pic>
      <p:sp>
        <p:nvSpPr>
          <p:cNvPr id="12" name="Text Placeholder 2">
            <a:extLst>
              <a:ext uri="{FF2B5EF4-FFF2-40B4-BE49-F238E27FC236}">
                <a16:creationId xmlns:a16="http://schemas.microsoft.com/office/drawing/2014/main" id="{A50DB191-275E-B240-AE86-E2D4C54AAB33}"/>
              </a:ext>
            </a:extLst>
          </p:cNvPr>
          <p:cNvSpPr>
            <a:spLocks noGrp="1"/>
          </p:cNvSpPr>
          <p:nvPr>
            <p:ph type="body" idx="1" hasCustomPrompt="1"/>
          </p:nvPr>
        </p:nvSpPr>
        <p:spPr>
          <a:xfrm>
            <a:off x="541976" y="103381"/>
            <a:ext cx="9855014" cy="750093"/>
          </a:xfrm>
        </p:spPr>
        <p:txBody>
          <a:bodyPr>
            <a:normAutofit/>
          </a:bodyPr>
          <a:lstStyle>
            <a:lvl1pPr marL="0" indent="0" algn="l">
              <a:buNone/>
              <a:defRPr sz="4500">
                <a:solidFill>
                  <a:schemeClr val="tx1"/>
                </a:solidFill>
                <a:latin typeface="Times"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pic>
        <p:nvPicPr>
          <p:cNvPr id="13" name="Picture 12" descr="A close up of a logo&#10;&#10;Description automatically generated">
            <a:extLst>
              <a:ext uri="{FF2B5EF4-FFF2-40B4-BE49-F238E27FC236}">
                <a16:creationId xmlns:a16="http://schemas.microsoft.com/office/drawing/2014/main" id="{F63E6E76-C4F0-8346-BFEB-3E1D8332DA74}"/>
              </a:ext>
            </a:extLst>
          </p:cNvPr>
          <p:cNvPicPr>
            <a:picLocks noChangeAspect="1"/>
          </p:cNvPicPr>
          <p:nvPr userDrawn="1"/>
        </p:nvPicPr>
        <p:blipFill>
          <a:blip r:embed="rId3"/>
          <a:stretch>
            <a:fillRect/>
          </a:stretch>
        </p:blipFill>
        <p:spPr>
          <a:xfrm>
            <a:off x="11327188" y="-6088"/>
            <a:ext cx="885319" cy="885319"/>
          </a:xfrm>
          <a:prstGeom prst="rect">
            <a:avLst/>
          </a:prstGeom>
        </p:spPr>
      </p:pic>
      <p:sp>
        <p:nvSpPr>
          <p:cNvPr id="14" name="Date Placeholder 13">
            <a:extLst>
              <a:ext uri="{FF2B5EF4-FFF2-40B4-BE49-F238E27FC236}">
                <a16:creationId xmlns:a16="http://schemas.microsoft.com/office/drawing/2014/main" id="{C8A7039D-B2DB-C74D-8088-608E4B98BBE3}"/>
              </a:ext>
            </a:extLst>
          </p:cNvPr>
          <p:cNvSpPr>
            <a:spLocks noGrp="1"/>
          </p:cNvSpPr>
          <p:nvPr>
            <p:ph type="dt" sz="half" idx="10"/>
          </p:nvPr>
        </p:nvSpPr>
        <p:spPr/>
        <p:txBody>
          <a:bodyPr/>
          <a:lstStyle/>
          <a:p>
            <a:fld id="{1785D9FF-B758-2B49-8BD6-4B9420C9AB90}" type="datetime1">
              <a:rPr lang="en-US" smtClean="0"/>
              <a:t>11/25/2023</a:t>
            </a:fld>
            <a:endParaRPr lang="en-US"/>
          </a:p>
        </p:txBody>
      </p:sp>
      <p:sp>
        <p:nvSpPr>
          <p:cNvPr id="15" name="Footer Placeholder 14">
            <a:extLst>
              <a:ext uri="{FF2B5EF4-FFF2-40B4-BE49-F238E27FC236}">
                <a16:creationId xmlns:a16="http://schemas.microsoft.com/office/drawing/2014/main" id="{274001F6-8259-CB45-8D3C-BF78553B044C}"/>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66F2CE83-F1E5-C14E-8346-BC7E94B163D5}"/>
              </a:ext>
            </a:extLst>
          </p:cNvPr>
          <p:cNvSpPr>
            <a:spLocks noGrp="1"/>
          </p:cNvSpPr>
          <p:nvPr>
            <p:ph type="sldNum" sz="quarter" idx="12"/>
          </p:nvPr>
        </p:nvSpPr>
        <p:spPr>
          <a:xfrm>
            <a:off x="-145214" y="6478587"/>
            <a:ext cx="569077" cy="365125"/>
          </a:xfrm>
        </p:spPr>
        <p:txBody>
          <a:bodyPr/>
          <a:lstStyle>
            <a:lvl1pPr>
              <a:defRPr>
                <a:solidFill>
                  <a:schemeClr val="bg1"/>
                </a:solidFill>
              </a:defRPr>
            </a:lvl1p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47498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person&#10;&#10;Description automatically generated">
            <a:extLst>
              <a:ext uri="{FF2B5EF4-FFF2-40B4-BE49-F238E27FC236}">
                <a16:creationId xmlns:a16="http://schemas.microsoft.com/office/drawing/2014/main" id="{8AB67142-DFC4-9549-A8EC-A098B299EC40}"/>
              </a:ext>
            </a:extLst>
          </p:cNvPr>
          <p:cNvPicPr>
            <a:picLocks noChangeAspect="1"/>
          </p:cNvPicPr>
          <p:nvPr userDrawn="1"/>
        </p:nvPicPr>
        <p:blipFill rotWithShape="1">
          <a:blip r:embed="rId2"/>
          <a:srcRect l="14162"/>
          <a:stretch/>
        </p:blipFill>
        <p:spPr>
          <a:xfrm>
            <a:off x="2278412" y="516777"/>
            <a:ext cx="7635175" cy="3226548"/>
          </a:xfrm>
          <a:prstGeom prst="rect">
            <a:avLst/>
          </a:prstGeom>
        </p:spPr>
      </p:pic>
      <p:sp>
        <p:nvSpPr>
          <p:cNvPr id="8" name="TextBox 7">
            <a:extLst>
              <a:ext uri="{FF2B5EF4-FFF2-40B4-BE49-F238E27FC236}">
                <a16:creationId xmlns:a16="http://schemas.microsoft.com/office/drawing/2014/main" id="{92BC04D7-6FA6-EF43-B7CA-D8A5E0406E1A}"/>
              </a:ext>
            </a:extLst>
          </p:cNvPr>
          <p:cNvSpPr txBox="1"/>
          <p:nvPr userDrawn="1"/>
        </p:nvSpPr>
        <p:spPr>
          <a:xfrm>
            <a:off x="2681287" y="4948191"/>
            <a:ext cx="1922321" cy="707886"/>
          </a:xfrm>
          <a:prstGeom prst="rect">
            <a:avLst/>
          </a:prstGeom>
          <a:noFill/>
        </p:spPr>
        <p:txBody>
          <a:bodyPr wrap="none" rtlCol="0">
            <a:spAutoFit/>
          </a:bodyPr>
          <a:lstStyle/>
          <a:p>
            <a:r>
              <a:rPr lang="en-US" sz="4000" dirty="0">
                <a:latin typeface="Times" pitchFamily="2" charset="0"/>
                <a:cs typeface="Times New Roman" panose="02020603050405020304" pitchFamily="18" charset="0"/>
              </a:rPr>
              <a:t>Contact</a:t>
            </a:r>
            <a:r>
              <a:rPr lang="en-US" sz="4000" dirty="0">
                <a:latin typeface="Times New Roman" panose="02020603050405020304" pitchFamily="18" charset="0"/>
                <a:cs typeface="Times New Roman" panose="02020603050405020304" pitchFamily="18" charset="0"/>
              </a:rPr>
              <a:t>:</a:t>
            </a:r>
          </a:p>
        </p:txBody>
      </p:sp>
      <p:sp>
        <p:nvSpPr>
          <p:cNvPr id="9" name="Title 8">
            <a:extLst>
              <a:ext uri="{FF2B5EF4-FFF2-40B4-BE49-F238E27FC236}">
                <a16:creationId xmlns:a16="http://schemas.microsoft.com/office/drawing/2014/main" id="{837AAE5A-2D68-364D-9F43-24A8C857B6B0}"/>
              </a:ext>
            </a:extLst>
          </p:cNvPr>
          <p:cNvSpPr>
            <a:spLocks noGrp="1"/>
          </p:cNvSpPr>
          <p:nvPr>
            <p:ph type="title" hasCustomPrompt="1"/>
          </p:nvPr>
        </p:nvSpPr>
        <p:spPr>
          <a:xfrm>
            <a:off x="4738686" y="4780686"/>
            <a:ext cx="6034089" cy="1042895"/>
          </a:xfrm>
        </p:spPr>
        <p:txBody>
          <a:bodyPr/>
          <a:lstStyle>
            <a:lvl1pPr>
              <a:defRPr>
                <a:latin typeface="Times" pitchFamily="2" charset="0"/>
              </a:defRPr>
            </a:lvl1pPr>
          </a:lstStyle>
          <a:p>
            <a:r>
              <a:rPr lang="en-US" dirty="0"/>
              <a:t>Contact Info</a:t>
            </a:r>
          </a:p>
        </p:txBody>
      </p:sp>
    </p:spTree>
    <p:extLst>
      <p:ext uri="{BB962C8B-B14F-4D97-AF65-F5344CB8AC3E}">
        <p14:creationId xmlns:p14="http://schemas.microsoft.com/office/powerpoint/2010/main" val="23362456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A70B5-745C-A24E-95C6-A2DCAAEF5A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183CE-1B39-B94C-BDE3-17CBD0F9F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BBD24-AA4D-E343-84C7-FEAAFD1F0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5D9FF-B758-2B49-8BD6-4B9420C9AB90}" type="datetime1">
              <a:rPr lang="en-US" smtClean="0"/>
              <a:t>11/25/2023</a:t>
            </a:fld>
            <a:endParaRPr lang="en-US"/>
          </a:p>
        </p:txBody>
      </p:sp>
      <p:sp>
        <p:nvSpPr>
          <p:cNvPr id="5" name="Footer Placeholder 4">
            <a:extLst>
              <a:ext uri="{FF2B5EF4-FFF2-40B4-BE49-F238E27FC236}">
                <a16:creationId xmlns:a16="http://schemas.microsoft.com/office/drawing/2014/main" id="{E82E70D6-1F3E-D540-A1A6-FC0D15401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4644C380-8F06-D642-96BB-8C7EA6DC59DA}"/>
              </a:ext>
            </a:extLst>
          </p:cNvPr>
          <p:cNvSpPr>
            <a:spLocks noGrp="1"/>
          </p:cNvSpPr>
          <p:nvPr>
            <p:ph type="sldNum" sz="quarter" idx="4"/>
          </p:nvPr>
        </p:nvSpPr>
        <p:spPr>
          <a:xfrm>
            <a:off x="8956430" y="6356350"/>
            <a:ext cx="2743200" cy="365125"/>
          </a:xfrm>
          <a:prstGeom prst="rect">
            <a:avLst/>
          </a:prstGeom>
        </p:spPr>
        <p:txBody>
          <a:body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629421391"/>
      </p:ext>
    </p:extLst>
  </p:cSld>
  <p:clrMap bg1="lt1" tx1="dk1" bg2="lt2" tx2="dk2" accent1="accent1" accent2="accent2" accent3="accent3" accent4="accent4" accent5="accent5" accent6="accent6" hlink="hlink" folHlink="folHlink"/>
  <p:sldLayoutIdLst>
    <p:sldLayoutId id="2147483653" r:id="rId1"/>
    <p:sldLayoutId id="2147483650" r:id="rId2"/>
    <p:sldLayoutId id="214748365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customXml" Target="../ink/ink4.xml"/><Relationship Id="rId3" Type="http://schemas.openxmlformats.org/officeDocument/2006/relationships/image" Target="../media/image9.PNG"/><Relationship Id="rId7" Type="http://schemas.openxmlformats.org/officeDocument/2006/relationships/customXml" Target="../ink/ink1.xml"/><Relationship Id="rId12"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3.xml"/><Relationship Id="rId5" Type="http://schemas.openxmlformats.org/officeDocument/2006/relationships/image" Target="../media/image11.PNG"/><Relationship Id="rId15" Type="http://schemas.openxmlformats.org/officeDocument/2006/relationships/customXml" Target="../ink/ink5.xml"/><Relationship Id="rId10" Type="http://schemas.openxmlformats.org/officeDocument/2006/relationships/image" Target="../media/image120.PNG"/><Relationship Id="rId4" Type="http://schemas.openxmlformats.org/officeDocument/2006/relationships/image" Target="../media/image10.PNG"/><Relationship Id="rId9" Type="http://schemas.openxmlformats.org/officeDocument/2006/relationships/customXml" Target="../ink/ink2.xml"/><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2AE90-C6A8-4818-A057-240B9177142A}"/>
              </a:ext>
            </a:extLst>
          </p:cNvPr>
          <p:cNvSpPr>
            <a:spLocks noGrp="1"/>
          </p:cNvSpPr>
          <p:nvPr>
            <p:ph type="body" idx="1"/>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75D0E2FB-CC17-42C9-886E-B6236F37BA85}"/>
              </a:ext>
            </a:extLst>
          </p:cNvPr>
          <p:cNvSpPr>
            <a:spLocks noGrp="1"/>
          </p:cNvSpPr>
          <p:nvPr>
            <p:ph type="sldNum" sz="quarter" idx="12"/>
          </p:nvPr>
        </p:nvSpPr>
        <p:spPr/>
        <p:txBody>
          <a:bodyPr/>
          <a:lstStyle/>
          <a:p>
            <a:pPr algn="r"/>
            <a:fld id="{3D78CF80-E55C-904B-9CBD-E4C82074FD1C}" type="slidenum">
              <a:rPr lang="en-US" smtClean="0"/>
              <a:pPr algn="r"/>
              <a:t>1</a:t>
            </a:fld>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9B789D8-2880-496B-A1DA-E77C248DC3A0}"/>
                  </a:ext>
                </a:extLst>
              </p:cNvPr>
              <p:cNvSpPr txBox="1"/>
              <p:nvPr/>
            </p:nvSpPr>
            <p:spPr>
              <a:xfrm>
                <a:off x="541976" y="1443328"/>
                <a:ext cx="5315692" cy="233397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2D grid graph G is a dynamic grid world</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𝐺</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d>
                          <m:dPr>
                            <m:begChr m:val="{"/>
                            <m:endChr m:val="}"/>
                            <m:ctrlPr>
                              <a:rPr lang="en-US" sz="2000" b="0" i="1" smtClean="0">
                                <a:latin typeface="Cambria Math" panose="02040503050406030204" pitchFamily="18" charset="0"/>
                                <a:cs typeface="Times New Roman" panose="02020603050405020304" pitchFamily="18" charset="0"/>
                              </a:rPr>
                            </m:ctrlPr>
                          </m:dPr>
                          <m:e>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𝑔</m:t>
                                </m:r>
                              </m:e>
                              <m:sub>
                                <m:r>
                                  <a:rPr lang="en-US" sz="2000" b="0" i="1" smtClean="0">
                                    <a:latin typeface="Cambria Math" panose="02040503050406030204" pitchFamily="18" charset="0"/>
                                    <a:cs typeface="Times New Roman" panose="02020603050405020304" pitchFamily="18" charset="0"/>
                                  </a:rPr>
                                  <m:t>𝑥𝑦</m:t>
                                </m:r>
                              </m:sub>
                              <m:sup>
                                <m:r>
                                  <a:rPr lang="en-US" sz="2000" b="0" i="1" smtClean="0">
                                    <a:latin typeface="Cambria Math" panose="02040503050406030204" pitchFamily="18" charset="0"/>
                                    <a:cs typeface="Times New Roman" panose="02020603050405020304" pitchFamily="18" charset="0"/>
                                  </a:rPr>
                                  <m:t>𝑠</m:t>
                                </m:r>
                              </m:sup>
                            </m:sSubSup>
                          </m:e>
                        </m:d>
                      </m:e>
                      <m:sub>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1, 2,…,</m:t>
                        </m:r>
                        <m:r>
                          <a:rPr lang="en-US" sz="2000" b="0" i="1" smtClean="0">
                            <a:latin typeface="Cambria Math" panose="02040503050406030204" pitchFamily="18" charset="0"/>
                            <a:cs typeface="Times New Roman" panose="02020603050405020304" pitchFamily="18" charset="0"/>
                          </a:rPr>
                          <m:t>𝑚</m:t>
                        </m:r>
                      </m:e>
                    </m:d>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𝑦</m:t>
                    </m:r>
                    <m:r>
                      <a:rPr lang="en-US" sz="2000" b="0" i="1" smtClean="0">
                        <a:latin typeface="Cambria Math" panose="02040503050406030204" pitchFamily="18" charset="0"/>
                        <a:cs typeface="Times New Roman" panose="02020603050405020304" pitchFamily="18" charset="0"/>
                      </a:rPr>
                      <m:t>∈</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1,2,…,</m:t>
                        </m:r>
                        <m:r>
                          <a:rPr lang="en-US" sz="2000" b="0" i="1" smtClean="0">
                            <a:latin typeface="Cambria Math" panose="02040503050406030204" pitchFamily="18" charset="0"/>
                            <a:cs typeface="Times New Roman" panose="02020603050405020304" pitchFamily="18" charset="0"/>
                          </a:rPr>
                          <m:t>𝑚</m:t>
                        </m:r>
                      </m:e>
                    </m:d>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∈{1,2,3,4,5}</m:t>
                    </m:r>
                  </m:oMath>
                </a14:m>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 denote the status of the grid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5 different status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a:t>
                </a:r>
                <a:r>
                  <a:rPr lang="en-US" sz="2000" b="0" dirty="0">
                    <a:latin typeface="Times New Roman" panose="02020603050405020304" pitchFamily="18" charset="0"/>
                    <a:cs typeface="Times New Roman" panose="02020603050405020304" pitchFamily="18" charset="0"/>
                  </a:rPr>
                  <a:t>status has its own risk level</a:t>
                </a:r>
              </a:p>
              <a:p>
                <a:endParaRPr lang="en-US" sz="2000"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A9B789D8-2880-496B-A1DA-E77C248DC3A0}"/>
                  </a:ext>
                </a:extLst>
              </p:cNvPr>
              <p:cNvSpPr txBox="1">
                <a:spLocks noRot="1" noChangeAspect="1" noMove="1" noResize="1" noEditPoints="1" noAdjustHandles="1" noChangeArrowheads="1" noChangeShapeType="1" noTextEdit="1"/>
              </p:cNvSpPr>
              <p:nvPr/>
            </p:nvSpPr>
            <p:spPr>
              <a:xfrm>
                <a:off x="541976" y="1443328"/>
                <a:ext cx="5315692" cy="2333972"/>
              </a:xfrm>
              <a:prstGeom prst="rect">
                <a:avLst/>
              </a:prstGeom>
              <a:blipFill>
                <a:blip r:embed="rId3"/>
                <a:stretch>
                  <a:fillRect l="-1032" t="-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DD152FB-BAEA-7F1B-B96F-23089FDAD93B}"/>
              </a:ext>
            </a:extLst>
          </p:cNvPr>
          <p:cNvPicPr>
            <a:picLocks noChangeAspect="1"/>
          </p:cNvPicPr>
          <p:nvPr/>
        </p:nvPicPr>
        <p:blipFill>
          <a:blip r:embed="rId4"/>
          <a:stretch>
            <a:fillRect/>
          </a:stretch>
        </p:blipFill>
        <p:spPr>
          <a:xfrm>
            <a:off x="5857668" y="1835214"/>
            <a:ext cx="6038548" cy="3809263"/>
          </a:xfrm>
          <a:prstGeom prst="rect">
            <a:avLst/>
          </a:prstGeom>
        </p:spPr>
      </p:pic>
      <p:pic>
        <p:nvPicPr>
          <p:cNvPr id="7" name="Picture 6">
            <a:extLst>
              <a:ext uri="{FF2B5EF4-FFF2-40B4-BE49-F238E27FC236}">
                <a16:creationId xmlns:a16="http://schemas.microsoft.com/office/drawing/2014/main" id="{1064E909-419E-E179-E2BE-612DDD2F66AC}"/>
              </a:ext>
            </a:extLst>
          </p:cNvPr>
          <p:cNvPicPr>
            <a:picLocks noChangeAspect="1"/>
          </p:cNvPicPr>
          <p:nvPr/>
        </p:nvPicPr>
        <p:blipFill>
          <a:blip r:embed="rId5"/>
          <a:stretch>
            <a:fillRect/>
          </a:stretch>
        </p:blipFill>
        <p:spPr>
          <a:xfrm>
            <a:off x="747492" y="3510570"/>
            <a:ext cx="3153215" cy="1200318"/>
          </a:xfrm>
          <a:prstGeom prst="rect">
            <a:avLst/>
          </a:prstGeom>
        </p:spPr>
      </p:pic>
      <p:sp>
        <p:nvSpPr>
          <p:cNvPr id="13" name="TextBox 12">
            <a:extLst>
              <a:ext uri="{FF2B5EF4-FFF2-40B4-BE49-F238E27FC236}">
                <a16:creationId xmlns:a16="http://schemas.microsoft.com/office/drawing/2014/main" id="{611432B4-B700-C725-DA1A-B65912EAD16D}"/>
              </a:ext>
            </a:extLst>
          </p:cNvPr>
          <p:cNvSpPr txBox="1"/>
          <p:nvPr/>
        </p:nvSpPr>
        <p:spPr>
          <a:xfrm>
            <a:off x="541976" y="4998146"/>
            <a:ext cx="4787894"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One flight agent occupies one grid cell at each time step, and it can only fly grid cell by grid cell in four directions, i.e., up, left, right, and down and the flight speed is one grid cell per unit of time.</a:t>
            </a:r>
          </a:p>
        </p:txBody>
      </p:sp>
    </p:spTree>
    <p:extLst>
      <p:ext uri="{BB962C8B-B14F-4D97-AF65-F5344CB8AC3E}">
        <p14:creationId xmlns:p14="http://schemas.microsoft.com/office/powerpoint/2010/main" val="96933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56A9D-0BA8-423B-A7E7-F79C45D4C9F8}"/>
              </a:ext>
            </a:extLst>
          </p:cNvPr>
          <p:cNvSpPr>
            <a:spLocks noGrp="1"/>
          </p:cNvSpPr>
          <p:nvPr>
            <p:ph type="body" idx="1"/>
          </p:nvPr>
        </p:nvSpPr>
        <p:spPr/>
        <p:txBody>
          <a:bodyPr/>
          <a:lstStyle/>
          <a:p>
            <a:r>
              <a:rPr lang="en-US" dirty="0"/>
              <a:t>Conclusion and Future Implementation </a:t>
            </a:r>
          </a:p>
        </p:txBody>
      </p:sp>
      <p:sp>
        <p:nvSpPr>
          <p:cNvPr id="3" name="Slide Number Placeholder 2">
            <a:extLst>
              <a:ext uri="{FF2B5EF4-FFF2-40B4-BE49-F238E27FC236}">
                <a16:creationId xmlns:a16="http://schemas.microsoft.com/office/drawing/2014/main" id="{6D39A4A7-5283-48A3-8654-9784D2E320A5}"/>
              </a:ext>
            </a:extLst>
          </p:cNvPr>
          <p:cNvSpPr>
            <a:spLocks noGrp="1"/>
          </p:cNvSpPr>
          <p:nvPr>
            <p:ph type="sldNum" sz="quarter" idx="12"/>
          </p:nvPr>
        </p:nvSpPr>
        <p:spPr/>
        <p:txBody>
          <a:bodyPr/>
          <a:lstStyle/>
          <a:p>
            <a:pPr algn="r"/>
            <a:fld id="{3D78CF80-E55C-904B-9CBD-E4C82074FD1C}" type="slidenum">
              <a:rPr lang="en-US" smtClean="0"/>
              <a:pPr algn="r"/>
              <a:t>10</a:t>
            </a:fld>
            <a:endParaRPr lang="en-US" dirty="0"/>
          </a:p>
        </p:txBody>
      </p:sp>
      <p:sp>
        <p:nvSpPr>
          <p:cNvPr id="5" name="TextBox 4">
            <a:extLst>
              <a:ext uri="{FF2B5EF4-FFF2-40B4-BE49-F238E27FC236}">
                <a16:creationId xmlns:a16="http://schemas.microsoft.com/office/drawing/2014/main" id="{B6BB08A8-7F14-4259-BE6A-C1681FFC376C}"/>
              </a:ext>
            </a:extLst>
          </p:cNvPr>
          <p:cNvSpPr txBox="1"/>
          <p:nvPr/>
        </p:nvSpPr>
        <p:spPr>
          <a:xfrm>
            <a:off x="806824" y="1111624"/>
            <a:ext cx="10201835" cy="452431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Conclusion: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major advantage of the multi-scale A* algorithm is the ability to effectively decrease the size of the search space for the A* algorithm while keeping essential map information.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overcome the corner cases of the multi-scale A*, we propose a hybrid strategy that combines full-resolution A* to help agents jump out of the dead-end.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hybrid planning strategy is shown to be significantly faster than pure A* planning while maintaining a 100% success rate in various test cases.</a:t>
            </a:r>
          </a:p>
          <a:p>
            <a:r>
              <a:rPr lang="en-US" sz="2400" dirty="0">
                <a:latin typeface="Times New Roman" panose="02020603050405020304" pitchFamily="18" charset="0"/>
                <a:cs typeface="Times New Roman" panose="02020603050405020304" pitchFamily="18" charset="0"/>
              </a:rPr>
              <a:t>Future: </a:t>
            </a:r>
          </a:p>
          <a:p>
            <a:r>
              <a:rPr lang="en-US" sz="2400" dirty="0">
                <a:latin typeface="Times New Roman" panose="02020603050405020304" pitchFamily="18" charset="0"/>
                <a:cs typeface="Times New Roman" panose="02020603050405020304" pitchFamily="18" charset="0"/>
              </a:rPr>
              <a:t>This concept can further be implemented in a 3D real time city with high density air traffic</a:t>
            </a:r>
          </a:p>
        </p:txBody>
      </p:sp>
    </p:spTree>
    <p:extLst>
      <p:ext uri="{BB962C8B-B14F-4D97-AF65-F5344CB8AC3E}">
        <p14:creationId xmlns:p14="http://schemas.microsoft.com/office/powerpoint/2010/main" val="138425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2AE90-C6A8-4818-A057-240B9177142A}"/>
              </a:ext>
            </a:extLst>
          </p:cNvPr>
          <p:cNvSpPr>
            <a:spLocks noGrp="1"/>
          </p:cNvSpPr>
          <p:nvPr>
            <p:ph type="body" idx="1"/>
          </p:nvPr>
        </p:nvSpPr>
        <p:spPr/>
        <p:txBody>
          <a:bodyPr/>
          <a:lstStyle/>
          <a:p>
            <a:r>
              <a:rPr lang="en-US" dirty="0"/>
              <a:t>Airspace Management Cycle for UTM</a:t>
            </a:r>
          </a:p>
        </p:txBody>
      </p:sp>
      <p:sp>
        <p:nvSpPr>
          <p:cNvPr id="3" name="Slide Number Placeholder 2">
            <a:extLst>
              <a:ext uri="{FF2B5EF4-FFF2-40B4-BE49-F238E27FC236}">
                <a16:creationId xmlns:a16="http://schemas.microsoft.com/office/drawing/2014/main" id="{75D0E2FB-CC17-42C9-886E-B6236F37BA85}"/>
              </a:ext>
            </a:extLst>
          </p:cNvPr>
          <p:cNvSpPr>
            <a:spLocks noGrp="1"/>
          </p:cNvSpPr>
          <p:nvPr>
            <p:ph type="sldNum" sz="quarter" idx="12"/>
          </p:nvPr>
        </p:nvSpPr>
        <p:spPr/>
        <p:txBody>
          <a:bodyPr/>
          <a:lstStyle/>
          <a:p>
            <a:pPr algn="r"/>
            <a:fld id="{3D78CF80-E55C-904B-9CBD-E4C82074FD1C}" type="slidenum">
              <a:rPr lang="en-US" smtClean="0"/>
              <a:pPr algn="r"/>
              <a:t>2</a:t>
            </a:fld>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9B789D8-2880-496B-A1DA-E77C248DC3A0}"/>
                  </a:ext>
                </a:extLst>
              </p:cNvPr>
              <p:cNvSpPr txBox="1"/>
              <p:nvPr/>
            </p:nvSpPr>
            <p:spPr>
              <a:xfrm>
                <a:off x="541976" y="1443328"/>
                <a:ext cx="5315692" cy="590283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UTM system managing K flight agents</a:t>
                </a:r>
                <a:endParaRPr lang="en-US" sz="2000" b="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Each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is initialized with a flight task associated with an origin-destination (O-D) grid pair according to the real flight plan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UTM navigate all agents with UTM cycle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flight plan becomes invalid under two situations: 1) if the status of any grid in the flight plan changes to PNZ, HRZ, or OF in the new cycle; or 2) if the first grid of the flight plan is occupied by another agent.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valid flight plan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𝑇</m:t>
                        </m:r>
                      </m:e>
                      <m:sub>
                        <m:r>
                          <a:rPr lang="en-US" sz="2000" b="0" i="1" smtClean="0">
                            <a:latin typeface="Cambria Math" panose="02040503050406030204" pitchFamily="18" charset="0"/>
                            <a:cs typeface="Times New Roman" panose="02020603050405020304" pitchFamily="18" charset="0"/>
                          </a:rPr>
                          <m:t>𝑘</m:t>
                        </m:r>
                      </m:sub>
                    </m:sSub>
                  </m:oMath>
                </a14:m>
                <a:r>
                  <a:rPr lang="en-US" sz="2000" dirty="0">
                    <a:latin typeface="Times New Roman" panose="02020603050405020304" pitchFamily="18" charset="0"/>
                    <a:cs typeface="Times New Roman" panose="02020603050405020304" pitchFamily="18" charset="0"/>
                  </a:rPr>
                  <a:t>for flight agent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𝑘</m:t>
                        </m:r>
                      </m:sub>
                    </m:sSub>
                  </m:oMath>
                </a14:m>
                <a:r>
                  <a:rPr lang="en-US" sz="2000" dirty="0">
                    <a:latin typeface="Times New Roman" panose="02020603050405020304" pitchFamily="18" charset="0"/>
                    <a:cs typeface="Times New Roman" panose="02020603050405020304" pitchFamily="18" charset="0"/>
                  </a:rPr>
                  <a:t> is defined as follows</a:t>
                </a:r>
              </a:p>
              <a:p>
                <a14:m>
                  <m:oMathPara xmlns:m="http://schemas.openxmlformats.org/officeDocument/2006/math">
                    <m:oMathParaPr>
                      <m:jc m:val="centerGroup"/>
                    </m:oMathParaPr>
                    <m:oMath xmlns:m="http://schemas.openxmlformats.org/officeDocument/2006/math">
                      <m:sSub>
                        <m:sSubPr>
                          <m:ctrlPr>
                            <a:rPr lang="en-US" i="1"/>
                          </m:ctrlPr>
                        </m:sSubPr>
                        <m:e>
                          <m:r>
                            <a:rPr lang="en-US" i="1"/>
                            <m:t>𝑇</m:t>
                          </m:r>
                        </m:e>
                        <m:sub>
                          <m:r>
                            <a:rPr lang="en-US" i="1"/>
                            <m:t>𝑘</m:t>
                          </m:r>
                        </m:sub>
                      </m:sSub>
                      <m:r>
                        <a:rPr lang="en-US"/>
                        <m:t>=</m:t>
                      </m:r>
                      <m:d>
                        <m:dPr>
                          <m:begChr m:val="{"/>
                          <m:endChr m:val="}"/>
                          <m:ctrlPr>
                            <a:rPr lang="en-US" i="1"/>
                          </m:ctrlPr>
                        </m:dPr>
                        <m:e>
                          <m:sSup>
                            <m:sSupPr>
                              <m:ctrlPr>
                                <a:rPr lang="en-US" i="1"/>
                              </m:ctrlPr>
                            </m:sSupPr>
                            <m:e>
                              <m:r>
                                <a:rPr lang="en-US" i="1"/>
                                <m:t>𝑔</m:t>
                              </m:r>
                            </m:e>
                            <m:sup>
                              <m:r>
                                <a:rPr lang="en-US"/>
                                <m:t>(0)</m:t>
                              </m:r>
                            </m:sup>
                          </m:sSup>
                          <m:r>
                            <a:rPr lang="en-US"/>
                            <m:t>,</m:t>
                          </m:r>
                          <m:sSup>
                            <m:sSupPr>
                              <m:ctrlPr>
                                <a:rPr lang="en-US" i="1"/>
                              </m:ctrlPr>
                            </m:sSupPr>
                            <m:e>
                              <m:r>
                                <a:rPr lang="en-US" i="1"/>
                                <m:t>𝑔</m:t>
                              </m:r>
                            </m:e>
                            <m:sup>
                              <m:r>
                                <a:rPr lang="en-US"/>
                                <m:t>(1)</m:t>
                              </m:r>
                            </m:sup>
                          </m:sSup>
                          <m:r>
                            <a:rPr lang="en-US"/>
                            <m:t>,…,</m:t>
                          </m:r>
                          <m:sSup>
                            <m:sSupPr>
                              <m:ctrlPr>
                                <a:rPr lang="en-US" i="1"/>
                              </m:ctrlPr>
                            </m:sSupPr>
                            <m:e>
                              <m:r>
                                <a:rPr lang="en-US" i="1"/>
                                <m:t>𝑔</m:t>
                              </m:r>
                            </m:e>
                            <m:sup>
                              <m:r>
                                <a:rPr lang="en-US" i="1"/>
                                <m:t>𝑖</m:t>
                              </m:r>
                            </m:sup>
                          </m:sSup>
                          <m:r>
                            <a:rPr lang="en-US"/>
                            <m:t>,</m:t>
                          </m:r>
                          <m:sSup>
                            <m:sSupPr>
                              <m:ctrlPr>
                                <a:rPr lang="en-US" i="1"/>
                              </m:ctrlPr>
                            </m:sSupPr>
                            <m:e>
                              <m:r>
                                <a:rPr lang="en-US" i="1"/>
                                <m:t>𝑔</m:t>
                              </m:r>
                            </m:e>
                            <m:sup>
                              <m:r>
                                <a:rPr lang="en-US" i="1"/>
                                <m:t>𝑖</m:t>
                              </m:r>
                              <m:r>
                                <a:rPr lang="en-US"/>
                                <m:t>+1</m:t>
                              </m:r>
                            </m:sup>
                          </m:sSup>
                          <m:r>
                            <a:rPr lang="en-US"/>
                            <m:t>,…,</m:t>
                          </m:r>
                          <m:sSup>
                            <m:sSupPr>
                              <m:ctrlPr>
                                <a:rPr lang="en-US" i="1"/>
                              </m:ctrlPr>
                            </m:sSupPr>
                            <m:e>
                              <m:r>
                                <a:rPr lang="en-US" i="1"/>
                                <m:t>𝑔</m:t>
                              </m:r>
                            </m:e>
                            <m:sup>
                              <m:d>
                                <m:dPr>
                                  <m:ctrlPr>
                                    <a:rPr lang="en-US" i="1"/>
                                  </m:ctrlPr>
                                </m:dPr>
                                <m:e>
                                  <m:sSub>
                                    <m:sSubPr>
                                      <m:ctrlPr>
                                        <a:rPr lang="en-US" i="1"/>
                                      </m:ctrlPr>
                                    </m:sSubPr>
                                    <m:e>
                                      <m:r>
                                        <a:rPr lang="en-US" i="1"/>
                                        <m:t>𝑘</m:t>
                                      </m:r>
                                    </m:e>
                                    <m:sub>
                                      <m:r>
                                        <a:rPr lang="en-US" i="1"/>
                                        <m:t>𝑒</m:t>
                                      </m:r>
                                    </m:sub>
                                  </m:sSub>
                                </m:e>
                              </m:d>
                            </m:sup>
                          </m:sSup>
                        </m:e>
                      </m:d>
                      <m:box>
                        <m:boxPr>
                          <m:ctrlPr>
                            <a:rPr lang="en-US" i="1"/>
                          </m:ctrlPr>
                        </m:boxPr>
                        <m:e>
                          <m:r>
                            <a:rPr lang="en-US"/>
                            <m:t> </m:t>
                          </m:r>
                        </m:e>
                      </m:box>
                      <m:r>
                        <m:rPr>
                          <m:nor/>
                        </m:rPr>
                        <a:rPr lang="en-US"/>
                        <m:t> </m:t>
                      </m:r>
                      <m:r>
                        <m:rPr>
                          <m:nor/>
                        </m:rPr>
                        <a:rPr lang="en-US"/>
                        <m:t>where</m:t>
                      </m:r>
                      <m:r>
                        <m:rPr>
                          <m:nor/>
                        </m:rPr>
                        <a:rPr lang="en-US"/>
                        <m:t> </m:t>
                      </m:r>
                      <m:r>
                        <a:rPr lang="en-US"/>
                        <m:t>:∀</m:t>
                      </m:r>
                      <m:r>
                        <a:rPr lang="en-US" i="1"/>
                        <m:t>𝑔</m:t>
                      </m:r>
                      <m:r>
                        <a:rPr lang="en-US"/>
                        <m:t>,</m:t>
                      </m:r>
                      <m:r>
                        <a:rPr lang="en-US" i="1"/>
                        <m:t>𝑠</m:t>
                      </m:r>
                      <m:r>
                        <a:rPr lang="en-US"/>
                        <m:t>(</m:t>
                      </m:r>
                      <m:r>
                        <a:rPr lang="en-US" i="1"/>
                        <m:t>𝑔</m:t>
                      </m:r>
                      <m:r>
                        <a:rPr lang="en-US"/>
                        <m:t>)≠2,3,4</m:t>
                      </m:r>
                      <m:r>
                        <m:rPr>
                          <m:nor/>
                        </m:rPr>
                        <a:rPr lang="en-US"/>
                        <m:t>, </m:t>
                      </m:r>
                      <m:r>
                        <m:rPr>
                          <m:nor/>
                        </m:rPr>
                        <a:rPr lang="en-US"/>
                        <m:t>and</m:t>
                      </m:r>
                      <m:r>
                        <m:rPr>
                          <m:nor/>
                        </m:rPr>
                        <a:rPr lang="en-US"/>
                        <m:t>, </m:t>
                      </m:r>
                      <m:r>
                        <a:rPr lang="en-US" i="1"/>
                        <m:t>𝐼𝐷</m:t>
                      </m:r>
                      <m:d>
                        <m:dPr>
                          <m:ctrlPr>
                            <a:rPr lang="en-US" i="1"/>
                          </m:ctrlPr>
                        </m:dPr>
                        <m:e>
                          <m:sSup>
                            <m:sSupPr>
                              <m:ctrlPr>
                                <a:rPr lang="en-US" i="1"/>
                              </m:ctrlPr>
                            </m:sSupPr>
                            <m:e>
                              <m:r>
                                <a:rPr lang="en-US" i="1"/>
                                <m:t>𝑔</m:t>
                              </m:r>
                            </m:e>
                            <m:sup>
                              <m:r>
                                <a:rPr lang="en-US"/>
                                <m:t>(1)</m:t>
                              </m:r>
                            </m:sup>
                          </m:sSup>
                        </m:e>
                      </m:d>
                      <m:r>
                        <a:rPr lang="en-US"/>
                        <m:t>=</m:t>
                      </m:r>
                      <m:sSub>
                        <m:sSubPr>
                          <m:ctrlPr>
                            <a:rPr lang="en-US" i="1"/>
                          </m:ctrlPr>
                        </m:sSubPr>
                        <m:e>
                          <m:r>
                            <a:rPr lang="en-US" i="1"/>
                            <m:t>𝑓</m:t>
                          </m:r>
                        </m:e>
                        <m:sub>
                          <m:r>
                            <a:rPr lang="en-US" i="1"/>
                            <m:t>𝑘</m:t>
                          </m:r>
                        </m:sub>
                      </m:sSub>
                    </m:oMath>
                  </m:oMathPara>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𝐼𝐷</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means</m:t>
                    </m:r>
                  </m:oMath>
                </a14:m>
                <a:r>
                  <a:rPr lang="en-US" dirty="0"/>
                  <a:t> the grid 𝑔 is reserved by flight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oMath>
                </a14:m>
                <a:endParaRPr lang="en-US" dirty="0"/>
              </a:p>
              <a:p>
                <a:endParaRPr lang="en-US" dirty="0"/>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A9B789D8-2880-496B-A1DA-E77C248DC3A0}"/>
                  </a:ext>
                </a:extLst>
              </p:cNvPr>
              <p:cNvSpPr txBox="1">
                <a:spLocks noRot="1" noChangeAspect="1" noMove="1" noResize="1" noEditPoints="1" noAdjustHandles="1" noChangeArrowheads="1" noChangeShapeType="1" noTextEdit="1"/>
              </p:cNvSpPr>
              <p:nvPr/>
            </p:nvSpPr>
            <p:spPr>
              <a:xfrm>
                <a:off x="541976" y="1443328"/>
                <a:ext cx="5315692" cy="5902834"/>
              </a:xfrm>
              <a:prstGeom prst="rect">
                <a:avLst/>
              </a:prstGeom>
              <a:blipFill>
                <a:blip r:embed="rId3"/>
                <a:stretch>
                  <a:fillRect l="-1032" t="-620" r="-1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E11C831-3D62-FAF1-52A3-04030E08054D}"/>
              </a:ext>
            </a:extLst>
          </p:cNvPr>
          <p:cNvPicPr>
            <a:picLocks noChangeAspect="1"/>
          </p:cNvPicPr>
          <p:nvPr/>
        </p:nvPicPr>
        <p:blipFill>
          <a:blip r:embed="rId4"/>
          <a:stretch>
            <a:fillRect/>
          </a:stretch>
        </p:blipFill>
        <p:spPr>
          <a:xfrm>
            <a:off x="5719186" y="1763868"/>
            <a:ext cx="5144218" cy="4277322"/>
          </a:xfrm>
          <a:prstGeom prst="rect">
            <a:avLst/>
          </a:prstGeom>
        </p:spPr>
      </p:pic>
    </p:spTree>
    <p:extLst>
      <p:ext uri="{BB962C8B-B14F-4D97-AF65-F5344CB8AC3E}">
        <p14:creationId xmlns:p14="http://schemas.microsoft.com/office/powerpoint/2010/main" val="384818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28472-EBFC-49E5-9687-8916C7EDBF48}"/>
              </a:ext>
            </a:extLst>
          </p:cNvPr>
          <p:cNvSpPr>
            <a:spLocks noGrp="1"/>
          </p:cNvSpPr>
          <p:nvPr>
            <p:ph type="body" idx="1"/>
          </p:nvPr>
        </p:nvSpPr>
        <p:spPr/>
        <p:txBody>
          <a:bodyPr/>
          <a:lstStyle/>
          <a:p>
            <a:r>
              <a:rPr lang="en-US" dirty="0"/>
              <a:t>Multi-Resolution Graph with Quadtree</a:t>
            </a:r>
          </a:p>
        </p:txBody>
      </p:sp>
      <p:sp>
        <p:nvSpPr>
          <p:cNvPr id="3" name="Slide Number Placeholder 2">
            <a:extLst>
              <a:ext uri="{FF2B5EF4-FFF2-40B4-BE49-F238E27FC236}">
                <a16:creationId xmlns:a16="http://schemas.microsoft.com/office/drawing/2014/main" id="{7D1440AC-77F1-43E5-A151-8BDD8C8C3238}"/>
              </a:ext>
            </a:extLst>
          </p:cNvPr>
          <p:cNvSpPr>
            <a:spLocks noGrp="1"/>
          </p:cNvSpPr>
          <p:nvPr>
            <p:ph type="sldNum" sz="quarter" idx="12"/>
          </p:nvPr>
        </p:nvSpPr>
        <p:spPr/>
        <p:txBody>
          <a:bodyPr/>
          <a:lstStyle/>
          <a:p>
            <a:pPr algn="r"/>
            <a:fld id="{3D78CF80-E55C-904B-9CBD-E4C82074FD1C}" type="slidenum">
              <a:rPr lang="en-US" smtClean="0"/>
              <a:pPr algn="r"/>
              <a:t>3</a:t>
            </a:fld>
            <a:endParaRPr lang="en-US" dirty="0"/>
          </a:p>
        </p:txBody>
      </p:sp>
      <p:pic>
        <p:nvPicPr>
          <p:cNvPr id="5" name="Picture 4" descr="Diagram&#10;&#10;Description automatically generated with medium confidence">
            <a:extLst>
              <a:ext uri="{FF2B5EF4-FFF2-40B4-BE49-F238E27FC236}">
                <a16:creationId xmlns:a16="http://schemas.microsoft.com/office/drawing/2014/main" id="{A277AF99-5896-4519-8A2F-6048F4F9D1E2}"/>
              </a:ext>
            </a:extLst>
          </p:cNvPr>
          <p:cNvPicPr>
            <a:picLocks noChangeAspect="1"/>
          </p:cNvPicPr>
          <p:nvPr/>
        </p:nvPicPr>
        <p:blipFill>
          <a:blip r:embed="rId3"/>
          <a:stretch>
            <a:fillRect/>
          </a:stretch>
        </p:blipFill>
        <p:spPr>
          <a:xfrm>
            <a:off x="1224091" y="3956073"/>
            <a:ext cx="2755836" cy="2260121"/>
          </a:xfrm>
          <a:prstGeom prst="rect">
            <a:avLst/>
          </a:prstGeom>
        </p:spPr>
      </p:pic>
      <p:pic>
        <p:nvPicPr>
          <p:cNvPr id="7" name="Picture 6" descr="Shape, circle&#10;&#10;Description automatically generated">
            <a:extLst>
              <a:ext uri="{FF2B5EF4-FFF2-40B4-BE49-F238E27FC236}">
                <a16:creationId xmlns:a16="http://schemas.microsoft.com/office/drawing/2014/main" id="{497A0C96-4742-4A19-B9F2-3497682D366F}"/>
              </a:ext>
            </a:extLst>
          </p:cNvPr>
          <p:cNvPicPr>
            <a:picLocks noChangeAspect="1"/>
          </p:cNvPicPr>
          <p:nvPr/>
        </p:nvPicPr>
        <p:blipFill>
          <a:blip r:embed="rId4"/>
          <a:stretch>
            <a:fillRect/>
          </a:stretch>
        </p:blipFill>
        <p:spPr>
          <a:xfrm>
            <a:off x="1181375" y="1693686"/>
            <a:ext cx="2798552" cy="1401930"/>
          </a:xfrm>
          <a:prstGeom prst="rect">
            <a:avLst/>
          </a:prstGeom>
        </p:spPr>
      </p:pic>
      <p:pic>
        <p:nvPicPr>
          <p:cNvPr id="9" name="Picture 8" descr="Diagram, schematic&#10;&#10;Description automatically generated">
            <a:extLst>
              <a:ext uri="{FF2B5EF4-FFF2-40B4-BE49-F238E27FC236}">
                <a16:creationId xmlns:a16="http://schemas.microsoft.com/office/drawing/2014/main" id="{26C287EE-5327-4249-9F13-30173DE95142}"/>
              </a:ext>
            </a:extLst>
          </p:cNvPr>
          <p:cNvPicPr>
            <a:picLocks noChangeAspect="1"/>
          </p:cNvPicPr>
          <p:nvPr/>
        </p:nvPicPr>
        <p:blipFill>
          <a:blip r:embed="rId5"/>
          <a:stretch>
            <a:fillRect/>
          </a:stretch>
        </p:blipFill>
        <p:spPr>
          <a:xfrm>
            <a:off x="7315935" y="3871057"/>
            <a:ext cx="2755836" cy="2345137"/>
          </a:xfrm>
          <a:prstGeom prst="rect">
            <a:avLst/>
          </a:prstGeom>
        </p:spPr>
      </p:pic>
      <p:pic>
        <p:nvPicPr>
          <p:cNvPr id="11" name="Picture 10" descr="Shape, circle&#10;&#10;Description automatically generated">
            <a:extLst>
              <a:ext uri="{FF2B5EF4-FFF2-40B4-BE49-F238E27FC236}">
                <a16:creationId xmlns:a16="http://schemas.microsoft.com/office/drawing/2014/main" id="{EC7ECE65-DE8B-4560-81CE-7BA207E722F9}"/>
              </a:ext>
            </a:extLst>
          </p:cNvPr>
          <p:cNvPicPr>
            <a:picLocks noChangeAspect="1"/>
          </p:cNvPicPr>
          <p:nvPr/>
        </p:nvPicPr>
        <p:blipFill>
          <a:blip r:embed="rId6"/>
          <a:stretch>
            <a:fillRect/>
          </a:stretch>
        </p:blipFill>
        <p:spPr>
          <a:xfrm>
            <a:off x="7572653" y="1495454"/>
            <a:ext cx="2212784" cy="1696489"/>
          </a:xfrm>
          <a:prstGeom prst="rect">
            <a:avLst/>
          </a:prstGeom>
        </p:spPr>
      </p:pic>
      <p:sp>
        <p:nvSpPr>
          <p:cNvPr id="14" name="Arrow: Down 13">
            <a:extLst>
              <a:ext uri="{FF2B5EF4-FFF2-40B4-BE49-F238E27FC236}">
                <a16:creationId xmlns:a16="http://schemas.microsoft.com/office/drawing/2014/main" id="{F9961237-AD70-489D-A6FD-70300512C928}"/>
              </a:ext>
            </a:extLst>
          </p:cNvPr>
          <p:cNvSpPr/>
          <p:nvPr/>
        </p:nvSpPr>
        <p:spPr>
          <a:xfrm>
            <a:off x="2428825" y="3285961"/>
            <a:ext cx="346368" cy="6199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BFA205E-5131-4C2A-AAC1-281CBE582E0E}"/>
              </a:ext>
            </a:extLst>
          </p:cNvPr>
          <p:cNvSpPr/>
          <p:nvPr/>
        </p:nvSpPr>
        <p:spPr>
          <a:xfrm>
            <a:off x="8554941" y="3191943"/>
            <a:ext cx="277821" cy="5855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FED375-39D8-435C-8EF7-9CD83BC75551}"/>
              </a:ext>
            </a:extLst>
          </p:cNvPr>
          <p:cNvSpPr txBox="1"/>
          <p:nvPr/>
        </p:nvSpPr>
        <p:spPr>
          <a:xfrm>
            <a:off x="1181375" y="1174464"/>
            <a:ext cx="2671534" cy="369332"/>
          </a:xfrm>
          <a:prstGeom prst="rect">
            <a:avLst/>
          </a:prstGeom>
          <a:noFill/>
        </p:spPr>
        <p:txBody>
          <a:bodyPr wrap="square" rtlCol="0">
            <a:spAutoFit/>
          </a:bodyPr>
          <a:lstStyle/>
          <a:p>
            <a:r>
              <a:rPr lang="en-US" dirty="0"/>
              <a:t>Full Resolution</a:t>
            </a:r>
          </a:p>
        </p:txBody>
      </p:sp>
      <p:sp>
        <p:nvSpPr>
          <p:cNvPr id="17" name="TextBox 16">
            <a:extLst>
              <a:ext uri="{FF2B5EF4-FFF2-40B4-BE49-F238E27FC236}">
                <a16:creationId xmlns:a16="http://schemas.microsoft.com/office/drawing/2014/main" id="{045F48BC-E00C-4876-B24C-70E04EA54561}"/>
              </a:ext>
            </a:extLst>
          </p:cNvPr>
          <p:cNvSpPr txBox="1"/>
          <p:nvPr/>
        </p:nvSpPr>
        <p:spPr>
          <a:xfrm>
            <a:off x="7572653" y="1124300"/>
            <a:ext cx="2671534" cy="369332"/>
          </a:xfrm>
          <a:prstGeom prst="rect">
            <a:avLst/>
          </a:prstGeom>
          <a:noFill/>
        </p:spPr>
        <p:txBody>
          <a:bodyPr wrap="square" rtlCol="0">
            <a:spAutoFit/>
          </a:bodyPr>
          <a:lstStyle/>
          <a:p>
            <a:r>
              <a:rPr lang="en-US" dirty="0"/>
              <a:t>Multi- Resolution</a:t>
            </a:r>
          </a:p>
        </p:txBody>
      </p:sp>
      <p:cxnSp>
        <p:nvCxnSpPr>
          <p:cNvPr id="10" name="Straight Connector 9">
            <a:extLst>
              <a:ext uri="{FF2B5EF4-FFF2-40B4-BE49-F238E27FC236}">
                <a16:creationId xmlns:a16="http://schemas.microsoft.com/office/drawing/2014/main" id="{D045C090-5C61-482F-94FA-3B1079BFCDB0}"/>
              </a:ext>
            </a:extLst>
          </p:cNvPr>
          <p:cNvCxnSpPr>
            <a:cxnSpLocks/>
          </p:cNvCxnSpPr>
          <p:nvPr/>
        </p:nvCxnSpPr>
        <p:spPr>
          <a:xfrm>
            <a:off x="1686757" y="4287915"/>
            <a:ext cx="497150"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D3790BB-1B24-4925-87AB-78C83D224DD5}"/>
              </a:ext>
            </a:extLst>
          </p:cNvPr>
          <p:cNvCxnSpPr>
            <a:cxnSpLocks/>
          </p:cNvCxnSpPr>
          <p:nvPr/>
        </p:nvCxnSpPr>
        <p:spPr>
          <a:xfrm>
            <a:off x="1597981" y="4371975"/>
            <a:ext cx="0" cy="359823"/>
          </a:xfrm>
          <a:prstGeom prst="line">
            <a:avLst/>
          </a:prstGeom>
          <a:ln w="38100"/>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962B00C3-B2F3-45EF-B24D-2D45C690F3C3}"/>
                  </a:ext>
                </a:extLst>
              </p14:cNvPr>
              <p14:cNvContentPartPr/>
              <p14:nvPr/>
            </p14:nvContentPartPr>
            <p14:xfrm>
              <a:off x="7795808" y="4224255"/>
              <a:ext cx="495360" cy="360"/>
            </p14:xfrm>
          </p:contentPart>
        </mc:Choice>
        <mc:Fallback xmlns="">
          <p:pic>
            <p:nvPicPr>
              <p:cNvPr id="47" name="Ink 46">
                <a:extLst>
                  <a:ext uri="{FF2B5EF4-FFF2-40B4-BE49-F238E27FC236}">
                    <a16:creationId xmlns:a16="http://schemas.microsoft.com/office/drawing/2014/main" id="{962B00C3-B2F3-45EF-B24D-2D45C690F3C3}"/>
                  </a:ext>
                </a:extLst>
              </p:cNvPr>
              <p:cNvPicPr/>
              <p:nvPr/>
            </p:nvPicPr>
            <p:blipFill>
              <a:blip r:embed="rId8"/>
              <a:stretch>
                <a:fillRect/>
              </a:stretch>
            </p:blipFill>
            <p:spPr>
              <a:xfrm>
                <a:off x="7787168" y="4215255"/>
                <a:ext cx="51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0BB3E1A3-D80F-4F6E-A80C-B2F4C014DE55}"/>
                  </a:ext>
                </a:extLst>
              </p14:cNvPr>
              <p14:cNvContentPartPr/>
              <p14:nvPr/>
            </p14:nvContentPartPr>
            <p14:xfrm>
              <a:off x="7724528" y="4286175"/>
              <a:ext cx="6840" cy="412200"/>
            </p14:xfrm>
          </p:contentPart>
        </mc:Choice>
        <mc:Fallback xmlns="">
          <p:pic>
            <p:nvPicPr>
              <p:cNvPr id="48" name="Ink 47">
                <a:extLst>
                  <a:ext uri="{FF2B5EF4-FFF2-40B4-BE49-F238E27FC236}">
                    <a16:creationId xmlns:a16="http://schemas.microsoft.com/office/drawing/2014/main" id="{0BB3E1A3-D80F-4F6E-A80C-B2F4C014DE55}"/>
                  </a:ext>
                </a:extLst>
              </p:cNvPr>
              <p:cNvPicPr/>
              <p:nvPr/>
            </p:nvPicPr>
            <p:blipFill>
              <a:blip r:embed="rId10"/>
              <a:stretch>
                <a:fillRect/>
              </a:stretch>
            </p:blipFill>
            <p:spPr>
              <a:xfrm>
                <a:off x="7715888" y="4277175"/>
                <a:ext cx="244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Ink 50">
                <a:extLst>
                  <a:ext uri="{FF2B5EF4-FFF2-40B4-BE49-F238E27FC236}">
                    <a16:creationId xmlns:a16="http://schemas.microsoft.com/office/drawing/2014/main" id="{6A39B8FC-B954-4DAC-B87C-84966D3AF808}"/>
                  </a:ext>
                </a:extLst>
              </p14:cNvPr>
              <p14:cNvContentPartPr/>
              <p14:nvPr/>
            </p14:nvContentPartPr>
            <p14:xfrm>
              <a:off x="3633720" y="4905180"/>
              <a:ext cx="5760" cy="333360"/>
            </p14:xfrm>
          </p:contentPart>
        </mc:Choice>
        <mc:Fallback xmlns="">
          <p:pic>
            <p:nvPicPr>
              <p:cNvPr id="51" name="Ink 50">
                <a:extLst>
                  <a:ext uri="{FF2B5EF4-FFF2-40B4-BE49-F238E27FC236}">
                    <a16:creationId xmlns:a16="http://schemas.microsoft.com/office/drawing/2014/main" id="{6A39B8FC-B954-4DAC-B87C-84966D3AF808}"/>
                  </a:ext>
                </a:extLst>
              </p:cNvPr>
              <p:cNvPicPr/>
              <p:nvPr/>
            </p:nvPicPr>
            <p:blipFill>
              <a:blip r:embed="rId12"/>
              <a:stretch>
                <a:fillRect/>
              </a:stretch>
            </p:blipFill>
            <p:spPr>
              <a:xfrm>
                <a:off x="3624720" y="4896180"/>
                <a:ext cx="23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AC883C50-4E80-49F5-BFC7-67E5F51C8B66}"/>
                  </a:ext>
                </a:extLst>
              </p14:cNvPr>
              <p14:cNvContentPartPr/>
              <p14:nvPr/>
            </p14:nvContentPartPr>
            <p14:xfrm>
              <a:off x="3052680" y="5338260"/>
              <a:ext cx="485640" cy="10080"/>
            </p14:xfrm>
          </p:contentPart>
        </mc:Choice>
        <mc:Fallback xmlns="">
          <p:pic>
            <p:nvPicPr>
              <p:cNvPr id="52" name="Ink 51">
                <a:extLst>
                  <a:ext uri="{FF2B5EF4-FFF2-40B4-BE49-F238E27FC236}">
                    <a16:creationId xmlns:a16="http://schemas.microsoft.com/office/drawing/2014/main" id="{AC883C50-4E80-49F5-BFC7-67E5F51C8B66}"/>
                  </a:ext>
                </a:extLst>
              </p:cNvPr>
              <p:cNvPicPr/>
              <p:nvPr/>
            </p:nvPicPr>
            <p:blipFill>
              <a:blip r:embed="rId14"/>
              <a:stretch>
                <a:fillRect/>
              </a:stretch>
            </p:blipFill>
            <p:spPr>
              <a:xfrm>
                <a:off x="3043680" y="5329620"/>
                <a:ext cx="503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AA3C8194-8565-469F-A005-7026947BCAA8}"/>
                  </a:ext>
                </a:extLst>
              </p14:cNvPr>
              <p14:cNvContentPartPr/>
              <p14:nvPr/>
            </p14:nvContentPartPr>
            <p14:xfrm>
              <a:off x="3633360" y="5433660"/>
              <a:ext cx="5760" cy="360000"/>
            </p14:xfrm>
          </p:contentPart>
        </mc:Choice>
        <mc:Fallback xmlns="">
          <p:pic>
            <p:nvPicPr>
              <p:cNvPr id="53" name="Ink 52">
                <a:extLst>
                  <a:ext uri="{FF2B5EF4-FFF2-40B4-BE49-F238E27FC236}">
                    <a16:creationId xmlns:a16="http://schemas.microsoft.com/office/drawing/2014/main" id="{AA3C8194-8565-469F-A005-7026947BCAA8}"/>
                  </a:ext>
                </a:extLst>
              </p:cNvPr>
              <p:cNvPicPr/>
              <p:nvPr/>
            </p:nvPicPr>
            <p:blipFill>
              <a:blip r:embed="rId16"/>
              <a:stretch>
                <a:fillRect/>
              </a:stretch>
            </p:blipFill>
            <p:spPr>
              <a:xfrm>
                <a:off x="3624720" y="5425020"/>
                <a:ext cx="23400" cy="377640"/>
              </a:xfrm>
              <a:prstGeom prst="rect">
                <a:avLst/>
              </a:prstGeom>
            </p:spPr>
          </p:pic>
        </mc:Fallback>
      </mc:AlternateContent>
      <p:cxnSp>
        <p:nvCxnSpPr>
          <p:cNvPr id="60" name="Straight Connector 59">
            <a:extLst>
              <a:ext uri="{FF2B5EF4-FFF2-40B4-BE49-F238E27FC236}">
                <a16:creationId xmlns:a16="http://schemas.microsoft.com/office/drawing/2014/main" id="{115F012A-48DF-449A-9B56-DB8D5A3D3797}"/>
              </a:ext>
            </a:extLst>
          </p:cNvPr>
          <p:cNvCxnSpPr>
            <a:cxnSpLocks/>
          </p:cNvCxnSpPr>
          <p:nvPr/>
        </p:nvCxnSpPr>
        <p:spPr>
          <a:xfrm>
            <a:off x="9354185" y="4581525"/>
            <a:ext cx="0" cy="917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6A559A1-90BF-4D4C-B445-85251BEA47C4}"/>
              </a:ext>
            </a:extLst>
          </p:cNvPr>
          <p:cNvCxnSpPr/>
          <p:nvPr/>
        </p:nvCxnSpPr>
        <p:spPr>
          <a:xfrm>
            <a:off x="8143875" y="5600700"/>
            <a:ext cx="1120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26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82C4F-39CB-448F-A492-ED25775A0B64}"/>
              </a:ext>
            </a:extLst>
          </p:cNvPr>
          <p:cNvSpPr>
            <a:spLocks noGrp="1"/>
          </p:cNvSpPr>
          <p:nvPr>
            <p:ph type="body" idx="1"/>
          </p:nvPr>
        </p:nvSpPr>
        <p:spPr>
          <a:xfrm>
            <a:off x="541976" y="103381"/>
            <a:ext cx="9855014" cy="750093"/>
          </a:xfrm>
        </p:spPr>
        <p:txBody>
          <a:bodyPr/>
          <a:lstStyle/>
          <a:p>
            <a:r>
              <a:rPr lang="en-US" dirty="0"/>
              <a:t>Multi-Resolution Graph Example </a:t>
            </a:r>
          </a:p>
        </p:txBody>
      </p:sp>
      <p:sp>
        <p:nvSpPr>
          <p:cNvPr id="3" name="Slide Number Placeholder 2">
            <a:extLst>
              <a:ext uri="{FF2B5EF4-FFF2-40B4-BE49-F238E27FC236}">
                <a16:creationId xmlns:a16="http://schemas.microsoft.com/office/drawing/2014/main" id="{945AEDDA-5264-4982-8EEF-F522C6C54F35}"/>
              </a:ext>
            </a:extLst>
          </p:cNvPr>
          <p:cNvSpPr>
            <a:spLocks noGrp="1"/>
          </p:cNvSpPr>
          <p:nvPr>
            <p:ph type="sldNum" sz="quarter" idx="12"/>
          </p:nvPr>
        </p:nvSpPr>
        <p:spPr>
          <a:xfrm>
            <a:off x="-145214" y="6478587"/>
            <a:ext cx="569077" cy="365125"/>
          </a:xfrm>
        </p:spPr>
        <p:txBody>
          <a:bodyPr/>
          <a:lstStyle/>
          <a:p>
            <a:fld id="{3D78CF80-E55C-904B-9CBD-E4C82074FD1C}" type="slidenum">
              <a:rPr lang="en-US" smtClean="0"/>
              <a:pPr/>
              <a:t>4</a:t>
            </a:fld>
            <a:endParaRPr lang="en-US" dirty="0"/>
          </a:p>
        </p:txBody>
      </p:sp>
      <p:pic>
        <p:nvPicPr>
          <p:cNvPr id="9" name="Picture 8" descr="Chart&#10;&#10;Description automatically generated">
            <a:extLst>
              <a:ext uri="{FF2B5EF4-FFF2-40B4-BE49-F238E27FC236}">
                <a16:creationId xmlns:a16="http://schemas.microsoft.com/office/drawing/2014/main" id="{251B0DA1-4FC3-4CE2-9A11-1C712FE14964}"/>
              </a:ext>
            </a:extLst>
          </p:cNvPr>
          <p:cNvPicPr>
            <a:picLocks noChangeAspect="1"/>
          </p:cNvPicPr>
          <p:nvPr/>
        </p:nvPicPr>
        <p:blipFill rotWithShape="1">
          <a:blip r:embed="rId3"/>
          <a:srcRect t="4925"/>
          <a:stretch/>
        </p:blipFill>
        <p:spPr>
          <a:xfrm>
            <a:off x="7387723" y="1012148"/>
            <a:ext cx="3218122" cy="3148924"/>
          </a:xfrm>
          <a:prstGeom prst="rect">
            <a:avLst/>
          </a:prstGeom>
        </p:spPr>
      </p:pic>
      <p:pic>
        <p:nvPicPr>
          <p:cNvPr id="11" name="Picture 10" descr="Chart&#10;&#10;Description automatically generated">
            <a:extLst>
              <a:ext uri="{FF2B5EF4-FFF2-40B4-BE49-F238E27FC236}">
                <a16:creationId xmlns:a16="http://schemas.microsoft.com/office/drawing/2014/main" id="{C3FAA384-2AEB-4474-9FFA-70F973AF9E56}"/>
              </a:ext>
            </a:extLst>
          </p:cNvPr>
          <p:cNvPicPr>
            <a:picLocks noChangeAspect="1"/>
          </p:cNvPicPr>
          <p:nvPr/>
        </p:nvPicPr>
        <p:blipFill rotWithShape="1">
          <a:blip r:embed="rId4"/>
          <a:srcRect t="4925"/>
          <a:stretch/>
        </p:blipFill>
        <p:spPr>
          <a:xfrm>
            <a:off x="4013449" y="1003288"/>
            <a:ext cx="3218122" cy="314892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DC0D7E-26BE-44D4-B1DD-12F5E3F17B9E}"/>
                  </a:ext>
                </a:extLst>
              </p:cNvPr>
              <p:cNvSpPr txBox="1"/>
              <p:nvPr/>
            </p:nvSpPr>
            <p:spPr>
              <a:xfrm>
                <a:off x="1467115" y="4427132"/>
                <a:ext cx="8004736" cy="259186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nodes that will be searched from the agent’s location is determined by the determining function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𝑜</m:t>
                        </m:r>
                        <m:r>
                          <a:rPr lang="en-US" sz="2400" i="1">
                            <a:latin typeface="Cambria Math" panose="02040503050406030204" pitchFamily="18" charset="0"/>
                          </a:rPr>
                          <m:t>−</m:t>
                        </m:r>
                        <m:r>
                          <a:rPr lang="en-US" sz="2400" i="1">
                            <a:latin typeface="Cambria Math" panose="02040503050406030204" pitchFamily="18" charset="0"/>
                          </a:rPr>
                          <m:t>𝑝</m:t>
                        </m:r>
                      </m:e>
                    </m:d>
                    <m:r>
                      <a:rPr lang="en-US" sz="2400" b="0" i="1" smtClean="0">
                        <a:latin typeface="Cambria Math" panose="02040503050406030204" pitchFamily="18" charset="0"/>
                      </a:rPr>
                      <m:t>&gt;</m:t>
                    </m:r>
                    <m:r>
                      <a:rPr lang="en-US" sz="2400" b="1" i="1" smtClean="0">
                        <a:solidFill>
                          <a:srgbClr val="FF0000"/>
                        </a:solidFill>
                        <a:latin typeface="Cambria Math" panose="02040503050406030204" pitchFamily="18" charset="0"/>
                        <a:ea typeface="Cambria Math" panose="02040503050406030204" pitchFamily="18" charset="0"/>
                      </a:rPr>
                      <m:t>𝜶</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2</m:t>
                        </m:r>
                      </m:e>
                      <m:sup>
                        <m:r>
                          <a:rPr lang="en-US" sz="2400" i="1">
                            <a:latin typeface="Cambria Math" panose="02040503050406030204" pitchFamily="18" charset="0"/>
                            <a:ea typeface="Cambria Math" panose="02040503050406030204" pitchFamily="18" charset="0"/>
                          </a:rPr>
                          <m:t>𝑙</m:t>
                        </m:r>
                      </m:sup>
                    </m:sSup>
                  </m:oMath>
                </a14:m>
                <a:endParaRPr lang="en-US" sz="2400" i="1" dirty="0">
                  <a:latin typeface="Cambria Math" panose="02040503050406030204" pitchFamily="18" charset="0"/>
                  <a:ea typeface="Cambria Math" panose="02040503050406030204" pitchFamily="18" charset="0"/>
                </a:endParaRPr>
              </a:p>
              <a:p>
                <a:r>
                  <a:rPr lang="en-US" sz="2400" dirty="0"/>
                  <a:t>Where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𝑜</m:t>
                        </m:r>
                        <m:r>
                          <a:rPr lang="en-US" sz="2400" i="1">
                            <a:latin typeface="Cambria Math" panose="02040503050406030204" pitchFamily="18" charset="0"/>
                          </a:rPr>
                          <m:t>−</m:t>
                        </m:r>
                        <m:r>
                          <a:rPr lang="en-US" sz="2400" i="1">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𝑑𝑖𝑠𝑡𝑎𝑛𝑐𝑒</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blocks and agent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agent will travel along with the path, altering the resolution of the graph</a:t>
                </a:r>
              </a:p>
              <a:p>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EFDC0D7E-26BE-44D4-B1DD-12F5E3F17B9E}"/>
                  </a:ext>
                </a:extLst>
              </p:cNvPr>
              <p:cNvSpPr txBox="1">
                <a:spLocks noRot="1" noChangeAspect="1" noMove="1" noResize="1" noEditPoints="1" noAdjustHandles="1" noChangeArrowheads="1" noChangeShapeType="1" noTextEdit="1"/>
              </p:cNvSpPr>
              <p:nvPr/>
            </p:nvSpPr>
            <p:spPr>
              <a:xfrm>
                <a:off x="1467115" y="4427132"/>
                <a:ext cx="8004736" cy="2591863"/>
              </a:xfrm>
              <a:prstGeom prst="rect">
                <a:avLst/>
              </a:prstGeom>
              <a:blipFill>
                <a:blip r:embed="rId5"/>
                <a:stretch>
                  <a:fillRect l="-1219" t="-188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90942DF-AF15-0447-BDAD-0D806E9E7A77}"/>
              </a:ext>
            </a:extLst>
          </p:cNvPr>
          <p:cNvPicPr>
            <a:picLocks noChangeAspect="1"/>
          </p:cNvPicPr>
          <p:nvPr/>
        </p:nvPicPr>
        <p:blipFill rotWithShape="1">
          <a:blip r:embed="rId6"/>
          <a:srcRect t="5040"/>
          <a:stretch/>
        </p:blipFill>
        <p:spPr>
          <a:xfrm>
            <a:off x="541976" y="1007300"/>
            <a:ext cx="3315321" cy="3250494"/>
          </a:xfrm>
          <a:prstGeom prst="rect">
            <a:avLst/>
          </a:prstGeom>
        </p:spPr>
      </p:pic>
      <p:sp>
        <p:nvSpPr>
          <p:cNvPr id="4" name="TextBox 3">
            <a:extLst>
              <a:ext uri="{FF2B5EF4-FFF2-40B4-BE49-F238E27FC236}">
                <a16:creationId xmlns:a16="http://schemas.microsoft.com/office/drawing/2014/main" id="{23E07E10-34A9-4519-9EAA-8EE920E2AAF8}"/>
              </a:ext>
            </a:extLst>
          </p:cNvPr>
          <p:cNvSpPr txBox="1"/>
          <p:nvPr/>
        </p:nvSpPr>
        <p:spPr>
          <a:xfrm>
            <a:off x="1481899" y="4161072"/>
            <a:ext cx="24765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Full resolution</a:t>
            </a:r>
          </a:p>
        </p:txBody>
      </p:sp>
      <p:sp>
        <p:nvSpPr>
          <p:cNvPr id="6" name="TextBox 5">
            <a:extLst>
              <a:ext uri="{FF2B5EF4-FFF2-40B4-BE49-F238E27FC236}">
                <a16:creationId xmlns:a16="http://schemas.microsoft.com/office/drawing/2014/main" id="{7685D81D-3EB9-449F-8E72-0C2BE80046CF}"/>
              </a:ext>
            </a:extLst>
          </p:cNvPr>
          <p:cNvSpPr txBox="1"/>
          <p:nvPr/>
        </p:nvSpPr>
        <p:spPr>
          <a:xfrm>
            <a:off x="6347517" y="4140761"/>
            <a:ext cx="24765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Multi-resolution </a:t>
            </a:r>
            <a:r>
              <a:rPr lang="en-US" sz="1800" dirty="0">
                <a:latin typeface="Times New Roman" panose="02020603050405020304" pitchFamily="18" charset="0"/>
                <a:cs typeface="Times New Roman" panose="02020603050405020304" pitchFamily="18" charset="0"/>
              </a:rPr>
              <a:t>graph</a:t>
            </a:r>
            <a:endParaRPr lang="en-US" dirty="0"/>
          </a:p>
        </p:txBody>
      </p:sp>
      <p:sp>
        <p:nvSpPr>
          <p:cNvPr id="7" name="TextBox 6">
            <a:extLst>
              <a:ext uri="{FF2B5EF4-FFF2-40B4-BE49-F238E27FC236}">
                <a16:creationId xmlns:a16="http://schemas.microsoft.com/office/drawing/2014/main" id="{5F0CA88D-A79C-4F69-A911-D14666EF3D40}"/>
              </a:ext>
            </a:extLst>
          </p:cNvPr>
          <p:cNvSpPr txBox="1"/>
          <p:nvPr/>
        </p:nvSpPr>
        <p:spPr>
          <a:xfrm>
            <a:off x="10605845" y="1847946"/>
            <a:ext cx="159674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Grayscale represents the average risk value in a big block</a:t>
            </a:r>
          </a:p>
        </p:txBody>
      </p:sp>
    </p:spTree>
    <p:extLst>
      <p:ext uri="{BB962C8B-B14F-4D97-AF65-F5344CB8AC3E}">
        <p14:creationId xmlns:p14="http://schemas.microsoft.com/office/powerpoint/2010/main" val="317388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C474-466F-4D09-9936-B470E1E675D0}"/>
              </a:ext>
            </a:extLst>
          </p:cNvPr>
          <p:cNvSpPr>
            <a:spLocks noGrp="1"/>
          </p:cNvSpPr>
          <p:nvPr>
            <p:ph type="body" idx="1"/>
          </p:nvPr>
        </p:nvSpPr>
        <p:spPr/>
        <p:txBody>
          <a:bodyPr/>
          <a:lstStyle/>
          <a:p>
            <a:r>
              <a:rPr lang="en-US" dirty="0"/>
              <a:t>Multi-Scale A*(MSA*)</a:t>
            </a:r>
          </a:p>
        </p:txBody>
      </p:sp>
      <p:sp>
        <p:nvSpPr>
          <p:cNvPr id="3" name="Slide Number Placeholder 2">
            <a:extLst>
              <a:ext uri="{FF2B5EF4-FFF2-40B4-BE49-F238E27FC236}">
                <a16:creationId xmlns:a16="http://schemas.microsoft.com/office/drawing/2014/main" id="{1C6AF051-50AE-4E12-B3F5-3348F318A3D2}"/>
              </a:ext>
            </a:extLst>
          </p:cNvPr>
          <p:cNvSpPr>
            <a:spLocks noGrp="1"/>
          </p:cNvSpPr>
          <p:nvPr>
            <p:ph type="sldNum" sz="quarter" idx="12"/>
          </p:nvPr>
        </p:nvSpPr>
        <p:spPr/>
        <p:txBody>
          <a:bodyPr/>
          <a:lstStyle/>
          <a:p>
            <a:pPr algn="r"/>
            <a:fld id="{3D78CF80-E55C-904B-9CBD-E4C82074FD1C}" type="slidenum">
              <a:rPr lang="en-US" smtClean="0"/>
              <a:pPr algn="r"/>
              <a:t>5</a:t>
            </a:fld>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B1475EB-B007-41B4-A925-AEE20656BCFF}"/>
                  </a:ext>
                </a:extLst>
              </p:cNvPr>
              <p:cNvSpPr txBox="1"/>
              <p:nvPr/>
            </p:nvSpPr>
            <p:spPr>
              <a:xfrm>
                <a:off x="846713" y="825282"/>
                <a:ext cx="6478996" cy="529754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cost value </a:t>
                </a:r>
                <a:r>
                  <a:rPr lang="en-US" sz="2400" i="1" dirty="0">
                    <a:latin typeface="Times New Roman" panose="02020603050405020304" pitchFamily="18" charset="0"/>
                    <a:cs typeface="Times New Roman" panose="02020603050405020304" pitchFamily="18" charset="0"/>
                  </a:rPr>
                  <a:t>g</a:t>
                </a:r>
                <a:r>
                  <a:rPr lang="en-US" sz="2400" dirty="0">
                    <a:latin typeface="Times New Roman" panose="02020603050405020304" pitchFamily="18" charset="0"/>
                    <a:cs typeface="Times New Roman" panose="02020603050405020304" pitchFamily="18" charset="0"/>
                  </a:rPr>
                  <a:t> is equal to the sum of the edge cost and the risk value of the next node.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heuristic value </a:t>
                </a:r>
                <a:r>
                  <a:rPr lang="en-US" sz="2400" i="1" dirty="0">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for each node is set to the straight line distance between the node to the destination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MSA* can run based on the constructed multi-resolution graph.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red outlines representing the optimal path were chosen.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Running multi-resolution A* picks only the leaf nodes with finer block resolution.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nodes are used to build the traffic volume reservation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𝑑</m:t>
                            </m:r>
                          </m:sub>
                        </m:sSub>
                      </m:sub>
                    </m:sSub>
                    <m:r>
                      <a:rPr lang="en-US" sz="2400" b="0" i="1" smtClean="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May lead to infeasibility</a:t>
                </a:r>
              </a:p>
            </p:txBody>
          </p:sp>
        </mc:Choice>
        <mc:Fallback>
          <p:sp>
            <p:nvSpPr>
              <p:cNvPr id="4" name="TextBox 3">
                <a:extLst>
                  <a:ext uri="{FF2B5EF4-FFF2-40B4-BE49-F238E27FC236}">
                    <a16:creationId xmlns:a16="http://schemas.microsoft.com/office/drawing/2014/main" id="{8B1475EB-B007-41B4-A925-AEE20656BCFF}"/>
                  </a:ext>
                </a:extLst>
              </p:cNvPr>
              <p:cNvSpPr txBox="1">
                <a:spLocks noRot="1" noChangeAspect="1" noMove="1" noResize="1" noEditPoints="1" noAdjustHandles="1" noChangeArrowheads="1" noChangeShapeType="1" noTextEdit="1"/>
              </p:cNvSpPr>
              <p:nvPr/>
            </p:nvSpPr>
            <p:spPr>
              <a:xfrm>
                <a:off x="846713" y="825282"/>
                <a:ext cx="6478996" cy="5297540"/>
              </a:xfrm>
              <a:prstGeom prst="rect">
                <a:avLst/>
              </a:prstGeom>
              <a:blipFill>
                <a:blip r:embed="rId3"/>
                <a:stretch>
                  <a:fillRect l="-1317" t="-921" b="-1726"/>
                </a:stretch>
              </a:blipFill>
            </p:spPr>
            <p:txBody>
              <a:bodyPr/>
              <a:lstStyle/>
              <a:p>
                <a:r>
                  <a:rPr lang="en-US">
                    <a:noFill/>
                  </a:rPr>
                  <a:t> </a:t>
                </a:r>
              </a:p>
            </p:txBody>
          </p:sp>
        </mc:Fallback>
      </mc:AlternateContent>
      <p:pic>
        <p:nvPicPr>
          <p:cNvPr id="7" name="Picture 6" descr="A diagram of a musical instrument&#10;">
            <a:extLst>
              <a:ext uri="{FF2B5EF4-FFF2-40B4-BE49-F238E27FC236}">
                <a16:creationId xmlns:a16="http://schemas.microsoft.com/office/drawing/2014/main" id="{C562BB09-A3AC-43B8-96D0-F3C4BCAF7201}"/>
              </a:ext>
            </a:extLst>
          </p:cNvPr>
          <p:cNvPicPr>
            <a:picLocks noChangeAspect="1"/>
          </p:cNvPicPr>
          <p:nvPr/>
        </p:nvPicPr>
        <p:blipFill>
          <a:blip r:embed="rId4"/>
          <a:stretch>
            <a:fillRect/>
          </a:stretch>
        </p:blipFill>
        <p:spPr>
          <a:xfrm>
            <a:off x="7789286" y="214467"/>
            <a:ext cx="2766544" cy="2845912"/>
          </a:xfrm>
          <a:prstGeom prst="rect">
            <a:avLst/>
          </a:prstGeom>
        </p:spPr>
      </p:pic>
      <p:pic>
        <p:nvPicPr>
          <p:cNvPr id="10" name="Picture 9">
            <a:extLst>
              <a:ext uri="{FF2B5EF4-FFF2-40B4-BE49-F238E27FC236}">
                <a16:creationId xmlns:a16="http://schemas.microsoft.com/office/drawing/2014/main" id="{AD30B999-F30A-7B48-BAA2-ED4621FB3BC4}"/>
              </a:ext>
            </a:extLst>
          </p:cNvPr>
          <p:cNvPicPr>
            <a:picLocks noChangeAspect="1"/>
          </p:cNvPicPr>
          <p:nvPr/>
        </p:nvPicPr>
        <p:blipFill>
          <a:blip r:embed="rId5"/>
          <a:stretch>
            <a:fillRect/>
          </a:stretch>
        </p:blipFill>
        <p:spPr>
          <a:xfrm>
            <a:off x="7789287" y="3474052"/>
            <a:ext cx="2766544" cy="2804666"/>
          </a:xfrm>
          <a:prstGeom prst="rect">
            <a:avLst/>
          </a:prstGeom>
        </p:spPr>
      </p:pic>
      <p:sp>
        <p:nvSpPr>
          <p:cNvPr id="5" name="TextBox 4">
            <a:extLst>
              <a:ext uri="{FF2B5EF4-FFF2-40B4-BE49-F238E27FC236}">
                <a16:creationId xmlns:a16="http://schemas.microsoft.com/office/drawing/2014/main" id="{7D93E3EE-88D3-451A-B529-CB0149C6655C}"/>
              </a:ext>
            </a:extLst>
          </p:cNvPr>
          <p:cNvSpPr txBox="1"/>
          <p:nvPr/>
        </p:nvSpPr>
        <p:spPr>
          <a:xfrm>
            <a:off x="7168781" y="853474"/>
            <a:ext cx="461665" cy="2185001"/>
          </a:xfrm>
          <a:prstGeom prst="rect">
            <a:avLst/>
          </a:prstGeom>
          <a:noFill/>
        </p:spPr>
        <p:txBody>
          <a:bodyPr vert="eaVert" wrap="square" rtlCol="0">
            <a:spAutoFit/>
          </a:bodyPr>
          <a:lstStyle/>
          <a:p>
            <a:endParaRPr lang="en-US" dirty="0"/>
          </a:p>
        </p:txBody>
      </p:sp>
      <p:sp>
        <p:nvSpPr>
          <p:cNvPr id="6" name="TextBox 5">
            <a:extLst>
              <a:ext uri="{FF2B5EF4-FFF2-40B4-BE49-F238E27FC236}">
                <a16:creationId xmlns:a16="http://schemas.microsoft.com/office/drawing/2014/main" id="{DD123EF7-4D96-4896-947A-1F9A0EEB9C7D}"/>
              </a:ext>
            </a:extLst>
          </p:cNvPr>
          <p:cNvSpPr txBox="1"/>
          <p:nvPr/>
        </p:nvSpPr>
        <p:spPr>
          <a:xfrm>
            <a:off x="8018575" y="2986799"/>
            <a:ext cx="288823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in a full resolution map</a:t>
            </a:r>
          </a:p>
        </p:txBody>
      </p:sp>
      <p:sp>
        <p:nvSpPr>
          <p:cNvPr id="8" name="TextBox 7">
            <a:extLst>
              <a:ext uri="{FF2B5EF4-FFF2-40B4-BE49-F238E27FC236}">
                <a16:creationId xmlns:a16="http://schemas.microsoft.com/office/drawing/2014/main" id="{3E9312D8-81A5-4354-A7D6-BDA98EB3A12F}"/>
              </a:ext>
            </a:extLst>
          </p:cNvPr>
          <p:cNvSpPr txBox="1"/>
          <p:nvPr/>
        </p:nvSpPr>
        <p:spPr>
          <a:xfrm>
            <a:off x="7830205" y="6262798"/>
            <a:ext cx="288823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MSA* in a multi-resolution graph</a:t>
            </a:r>
          </a:p>
        </p:txBody>
      </p:sp>
    </p:spTree>
    <p:extLst>
      <p:ext uri="{BB962C8B-B14F-4D97-AF65-F5344CB8AC3E}">
        <p14:creationId xmlns:p14="http://schemas.microsoft.com/office/powerpoint/2010/main" val="284584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140708-8CDB-487C-BB83-F1E6BA5E8EB9}"/>
              </a:ext>
            </a:extLst>
          </p:cNvPr>
          <p:cNvSpPr>
            <a:spLocks noGrp="1"/>
          </p:cNvSpPr>
          <p:nvPr>
            <p:ph type="body" idx="1"/>
          </p:nvPr>
        </p:nvSpPr>
        <p:spPr/>
        <p:txBody>
          <a:bodyPr>
            <a:normAutofit/>
          </a:bodyPr>
          <a:lstStyle/>
          <a:p>
            <a:r>
              <a:rPr lang="en-US" dirty="0"/>
              <a:t>Hybrid A* Search Strategy</a:t>
            </a:r>
          </a:p>
        </p:txBody>
      </p:sp>
      <p:sp>
        <p:nvSpPr>
          <p:cNvPr id="3" name="Slide Number Placeholder 2">
            <a:extLst>
              <a:ext uri="{FF2B5EF4-FFF2-40B4-BE49-F238E27FC236}">
                <a16:creationId xmlns:a16="http://schemas.microsoft.com/office/drawing/2014/main" id="{D65BA695-DAA9-4179-BC13-119A195EAC68}"/>
              </a:ext>
            </a:extLst>
          </p:cNvPr>
          <p:cNvSpPr>
            <a:spLocks noGrp="1"/>
          </p:cNvSpPr>
          <p:nvPr>
            <p:ph type="sldNum" sz="quarter" idx="12"/>
          </p:nvPr>
        </p:nvSpPr>
        <p:spPr/>
        <p:txBody>
          <a:bodyPr/>
          <a:lstStyle/>
          <a:p>
            <a:pPr algn="r"/>
            <a:fld id="{3D78CF80-E55C-904B-9CBD-E4C82074FD1C}" type="slidenum">
              <a:rPr lang="en-US" smtClean="0"/>
              <a:pPr algn="r"/>
              <a:t>6</a:t>
            </a:fld>
            <a:endParaRPr lang="en-US" dirty="0"/>
          </a:p>
        </p:txBody>
      </p:sp>
      <p:pic>
        <p:nvPicPr>
          <p:cNvPr id="5" name="Picture 4">
            <a:extLst>
              <a:ext uri="{FF2B5EF4-FFF2-40B4-BE49-F238E27FC236}">
                <a16:creationId xmlns:a16="http://schemas.microsoft.com/office/drawing/2014/main" id="{3C09BBC2-30FD-9735-6C4C-84B932A1DA6F}"/>
              </a:ext>
            </a:extLst>
          </p:cNvPr>
          <p:cNvPicPr>
            <a:picLocks noChangeAspect="1"/>
          </p:cNvPicPr>
          <p:nvPr/>
        </p:nvPicPr>
        <p:blipFill>
          <a:blip r:embed="rId3"/>
          <a:stretch>
            <a:fillRect/>
          </a:stretch>
        </p:blipFill>
        <p:spPr>
          <a:xfrm>
            <a:off x="778371" y="853474"/>
            <a:ext cx="9345343" cy="3784986"/>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469E63F-BA16-1435-0042-43B8ECC73087}"/>
                  </a:ext>
                </a:extLst>
              </p:cNvPr>
              <p:cNvSpPr txBox="1"/>
              <p:nvPr/>
            </p:nvSpPr>
            <p:spPr>
              <a:xfrm>
                <a:off x="796812" y="4629824"/>
                <a:ext cx="9345342" cy="2031325"/>
              </a:xfrm>
              <a:prstGeom prst="rect">
                <a:avLst/>
              </a:prstGeom>
              <a:noFill/>
            </p:spPr>
            <p:txBody>
              <a:bodyPr wrap="square">
                <a:spAutoFit/>
              </a:bodyPr>
              <a:lstStyle/>
              <a:p>
                <a:r>
                  <a:rPr lang="en-US" dirty="0"/>
                  <a:t>The hybrid A* search strategy is summarized as Algorithm 2. Search algorithm indicator s indicates the current search algorithm, where s is initialized as A*. There are three adjustable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h</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h</m:t>
                        </m:r>
                      </m:sub>
                    </m:sSub>
                    <m:r>
                      <a:rPr lang="en-US" i="1" dirty="0">
                        <a:latin typeface="Cambria Math" panose="02040503050406030204" pitchFamily="18" charset="0"/>
                      </a:rPr>
                      <m:t> </m:t>
                    </m:r>
                  </m:oMath>
                </a14:m>
                <a:r>
                  <a:rPr lang="en-US" dirty="0"/>
                  <a:t>in the hybrid A* strategy.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h</m:t>
                        </m:r>
                      </m:sub>
                    </m:sSub>
                  </m:oMath>
                </a14:m>
                <a:r>
                  <a:rPr lang="en-US" dirty="0"/>
                  <a:t> is a threshold distance, if the Euclidean distance between the current node p and destination node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oMath>
                </a14:m>
                <a:r>
                  <a:rPr lang="en-US" dirty="0"/>
                  <a:t> is larger than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h</m:t>
                        </m:r>
                      </m:sub>
                    </m:sSub>
                  </m:oMath>
                </a14:m>
                <a:r>
                  <a:rPr lang="en-US" dirty="0"/>
                  <a:t>, MSA* is chosen, otherwise, A* is chosen.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h</m:t>
                        </m:r>
                      </m:sub>
                    </m:sSub>
                  </m:oMath>
                </a14:m>
                <a:r>
                  <a:rPr lang="en-US" dirty="0"/>
                  <a:t> is the upper threshold for α of MSA*, the search algorithm should switch to A* if α is larger than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oMath>
                </a14:m>
                <a:r>
                  <a:rPr lang="en-US" dirty="0"/>
                  <a:t> is the maximum allowed computational time, the search algorithm will switch to MSA* if the computational time of A* exceeds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oMath>
                </a14:m>
                <a:r>
                  <a:rPr lang="en-US" dirty="0"/>
                  <a:t>.</a:t>
                </a:r>
              </a:p>
            </p:txBody>
          </p:sp>
        </mc:Choice>
        <mc:Fallback>
          <p:sp>
            <p:nvSpPr>
              <p:cNvPr id="13" name="TextBox 12">
                <a:extLst>
                  <a:ext uri="{FF2B5EF4-FFF2-40B4-BE49-F238E27FC236}">
                    <a16:creationId xmlns:a16="http://schemas.microsoft.com/office/drawing/2014/main" id="{5469E63F-BA16-1435-0042-43B8ECC73087}"/>
                  </a:ext>
                </a:extLst>
              </p:cNvPr>
              <p:cNvSpPr txBox="1">
                <a:spLocks noRot="1" noChangeAspect="1" noMove="1" noResize="1" noEditPoints="1" noAdjustHandles="1" noChangeArrowheads="1" noChangeShapeType="1" noTextEdit="1"/>
              </p:cNvSpPr>
              <p:nvPr/>
            </p:nvSpPr>
            <p:spPr>
              <a:xfrm>
                <a:off x="796812" y="4629824"/>
                <a:ext cx="9345342" cy="2031325"/>
              </a:xfrm>
              <a:prstGeom prst="rect">
                <a:avLst/>
              </a:prstGeom>
              <a:blipFill>
                <a:blip r:embed="rId4"/>
                <a:stretch>
                  <a:fillRect l="-587" t="-1497" r="-978" b="-3593"/>
                </a:stretch>
              </a:blipFill>
            </p:spPr>
            <p:txBody>
              <a:bodyPr/>
              <a:lstStyle/>
              <a:p>
                <a:r>
                  <a:rPr lang="en-US">
                    <a:noFill/>
                  </a:rPr>
                  <a:t> </a:t>
                </a:r>
              </a:p>
            </p:txBody>
          </p:sp>
        </mc:Fallback>
      </mc:AlternateContent>
    </p:spTree>
    <p:extLst>
      <p:ext uri="{BB962C8B-B14F-4D97-AF65-F5344CB8AC3E}">
        <p14:creationId xmlns:p14="http://schemas.microsoft.com/office/powerpoint/2010/main" val="1403311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BC90EC-59DA-6D1F-B972-9119FC5D85EC}"/>
              </a:ext>
            </a:extLst>
          </p:cNvPr>
          <p:cNvSpPr>
            <a:spLocks noGrp="1"/>
          </p:cNvSpPr>
          <p:nvPr>
            <p:ph type="sldNum" sz="quarter" idx="12"/>
          </p:nvPr>
        </p:nvSpPr>
        <p:spPr/>
        <p:txBody>
          <a:bodyPr/>
          <a:lstStyle/>
          <a:p>
            <a:pPr algn="r"/>
            <a:fld id="{3D78CF80-E55C-904B-9CBD-E4C82074FD1C}" type="slidenum">
              <a:rPr lang="en-US" smtClean="0"/>
              <a:pPr algn="r"/>
              <a:t>7</a:t>
            </a:fld>
            <a:endParaRPr lang="en-US" dirty="0"/>
          </a:p>
        </p:txBody>
      </p:sp>
      <p:pic>
        <p:nvPicPr>
          <p:cNvPr id="4" name="output_video">
            <a:hlinkClick r:id="" action="ppaction://media"/>
            <a:extLst>
              <a:ext uri="{FF2B5EF4-FFF2-40B4-BE49-F238E27FC236}">
                <a16:creationId xmlns:a16="http://schemas.microsoft.com/office/drawing/2014/main" id="{157789A7-6A71-3622-1A43-81890EC187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902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8702-3F00-41AE-92BB-7B7829E827FB}"/>
              </a:ext>
            </a:extLst>
          </p:cNvPr>
          <p:cNvSpPr>
            <a:spLocks noGrp="1"/>
          </p:cNvSpPr>
          <p:nvPr>
            <p:ph type="body" idx="1"/>
          </p:nvPr>
        </p:nvSpPr>
        <p:spPr/>
        <p:txBody>
          <a:bodyPr>
            <a:normAutofit/>
          </a:bodyPr>
          <a:lstStyle/>
          <a:p>
            <a:r>
              <a:rPr lang="en-US" dirty="0"/>
              <a:t>Results: </a:t>
            </a:r>
            <a:r>
              <a:rPr lang="en-US" sz="4800" dirty="0">
                <a:latin typeface="Times New Roman" panose="02020603050405020304" pitchFamily="18" charset="0"/>
                <a:cs typeface="Times New Roman" panose="02020603050405020304" pitchFamily="18" charset="0"/>
              </a:rPr>
              <a:t>A* vs. hybrid A* </a:t>
            </a:r>
            <a:endParaRPr lang="en-US" dirty="0"/>
          </a:p>
        </p:txBody>
      </p:sp>
      <p:sp>
        <p:nvSpPr>
          <p:cNvPr id="3" name="Slide Number Placeholder 2">
            <a:extLst>
              <a:ext uri="{FF2B5EF4-FFF2-40B4-BE49-F238E27FC236}">
                <a16:creationId xmlns:a16="http://schemas.microsoft.com/office/drawing/2014/main" id="{37464941-5C04-4887-8FA7-B528B89EB9BA}"/>
              </a:ext>
            </a:extLst>
          </p:cNvPr>
          <p:cNvSpPr>
            <a:spLocks noGrp="1"/>
          </p:cNvSpPr>
          <p:nvPr>
            <p:ph type="sldNum" sz="quarter" idx="12"/>
          </p:nvPr>
        </p:nvSpPr>
        <p:spPr/>
        <p:txBody>
          <a:bodyPr/>
          <a:lstStyle/>
          <a:p>
            <a:pPr algn="r"/>
            <a:fld id="{3D78CF80-E55C-904B-9CBD-E4C82074FD1C}" type="slidenum">
              <a:rPr lang="en-US" smtClean="0"/>
              <a:pPr algn="r"/>
              <a:t>8</a:t>
            </a:fld>
            <a:endParaRPr lang="en-US" dirty="0"/>
          </a:p>
        </p:txBody>
      </p:sp>
      <p:pic>
        <p:nvPicPr>
          <p:cNvPr id="11" name="Picture 10">
            <a:extLst>
              <a:ext uri="{FF2B5EF4-FFF2-40B4-BE49-F238E27FC236}">
                <a16:creationId xmlns:a16="http://schemas.microsoft.com/office/drawing/2014/main" id="{7E0AFF21-80AC-FAB5-84EC-02A5A86DDD65}"/>
              </a:ext>
            </a:extLst>
          </p:cNvPr>
          <p:cNvPicPr>
            <a:picLocks noChangeAspect="1"/>
          </p:cNvPicPr>
          <p:nvPr/>
        </p:nvPicPr>
        <p:blipFill>
          <a:blip r:embed="rId3"/>
          <a:stretch>
            <a:fillRect/>
          </a:stretch>
        </p:blipFill>
        <p:spPr>
          <a:xfrm>
            <a:off x="1984799" y="827331"/>
            <a:ext cx="7910315" cy="5927288"/>
          </a:xfrm>
          <a:prstGeom prst="rect">
            <a:avLst/>
          </a:prstGeom>
        </p:spPr>
      </p:pic>
    </p:spTree>
    <p:extLst>
      <p:ext uri="{BB962C8B-B14F-4D97-AF65-F5344CB8AC3E}">
        <p14:creationId xmlns:p14="http://schemas.microsoft.com/office/powerpoint/2010/main" val="105058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328FC-68A5-4B3C-922E-B1EE98400177}"/>
              </a:ext>
            </a:extLst>
          </p:cNvPr>
          <p:cNvSpPr>
            <a:spLocks noGrp="1"/>
          </p:cNvSpPr>
          <p:nvPr>
            <p:ph type="body" idx="1"/>
          </p:nvPr>
        </p:nvSpPr>
        <p:spPr/>
        <p:txBody>
          <a:bodyPr/>
          <a:lstStyle/>
          <a:p>
            <a:r>
              <a:rPr lang="en-US" dirty="0"/>
              <a:t>Results: distance ratio </a:t>
            </a:r>
          </a:p>
          <a:p>
            <a:endParaRPr lang="en-US" dirty="0"/>
          </a:p>
        </p:txBody>
      </p:sp>
      <p:sp>
        <p:nvSpPr>
          <p:cNvPr id="3" name="Slide Number Placeholder 2">
            <a:extLst>
              <a:ext uri="{FF2B5EF4-FFF2-40B4-BE49-F238E27FC236}">
                <a16:creationId xmlns:a16="http://schemas.microsoft.com/office/drawing/2014/main" id="{7B094CA7-4F8D-4D05-9560-DCB707B085F7}"/>
              </a:ext>
            </a:extLst>
          </p:cNvPr>
          <p:cNvSpPr>
            <a:spLocks noGrp="1"/>
          </p:cNvSpPr>
          <p:nvPr>
            <p:ph type="sldNum" sz="quarter" idx="12"/>
          </p:nvPr>
        </p:nvSpPr>
        <p:spPr/>
        <p:txBody>
          <a:bodyPr/>
          <a:lstStyle/>
          <a:p>
            <a:pPr algn="r"/>
            <a:fld id="{3D78CF80-E55C-904B-9CBD-E4C82074FD1C}" type="slidenum">
              <a:rPr lang="en-US" smtClean="0"/>
              <a:pPr algn="r"/>
              <a:t>9</a:t>
            </a:fld>
            <a:endParaRPr lang="en-US" dirty="0"/>
          </a:p>
        </p:txBody>
      </p:sp>
      <p:pic>
        <p:nvPicPr>
          <p:cNvPr id="5" name="Picture 4">
            <a:extLst>
              <a:ext uri="{FF2B5EF4-FFF2-40B4-BE49-F238E27FC236}">
                <a16:creationId xmlns:a16="http://schemas.microsoft.com/office/drawing/2014/main" id="{9E5A2DF3-A42F-06DD-E0B9-9E31AEEF2F52}"/>
              </a:ext>
            </a:extLst>
          </p:cNvPr>
          <p:cNvPicPr>
            <a:picLocks noChangeAspect="1"/>
          </p:cNvPicPr>
          <p:nvPr/>
        </p:nvPicPr>
        <p:blipFill>
          <a:blip r:embed="rId3"/>
          <a:stretch>
            <a:fillRect/>
          </a:stretch>
        </p:blipFill>
        <p:spPr>
          <a:xfrm>
            <a:off x="2199354" y="1012194"/>
            <a:ext cx="7793292" cy="5742425"/>
          </a:xfrm>
          <a:prstGeom prst="rect">
            <a:avLst/>
          </a:prstGeom>
        </p:spPr>
      </p:pic>
    </p:spTree>
    <p:extLst>
      <p:ext uri="{BB962C8B-B14F-4D97-AF65-F5344CB8AC3E}">
        <p14:creationId xmlns:p14="http://schemas.microsoft.com/office/powerpoint/2010/main" val="3549793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6701</TotalTime>
  <Words>727</Words>
  <Application>Microsoft Office PowerPoint</Application>
  <PresentationFormat>Widescreen</PresentationFormat>
  <Paragraphs>72</Paragraphs>
  <Slides>10</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Cambria Math</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jun xiang</cp:lastModifiedBy>
  <cp:revision>336</cp:revision>
  <cp:lastPrinted>2020-02-19T16:44:08Z</cp:lastPrinted>
  <dcterms:created xsi:type="dcterms:W3CDTF">2020-01-29T18:14:06Z</dcterms:created>
  <dcterms:modified xsi:type="dcterms:W3CDTF">2023-11-26T08:43:45Z</dcterms:modified>
</cp:coreProperties>
</file>